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46" Type="http://schemas.openxmlformats.org/officeDocument/2006/relationships/font" Target="fonts/RobotoMono-bold.fntdata"/><Relationship Id="rId23" Type="http://schemas.openxmlformats.org/officeDocument/2006/relationships/slide" Target="slides/slide18.xml"/><Relationship Id="rId45"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Mono-boldItalic.fntdata"/><Relationship Id="rId25" Type="http://schemas.openxmlformats.org/officeDocument/2006/relationships/slide" Target="slides/slide20.xml"/><Relationship Id="rId47"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ce9a4ba67bad52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ce9a4ba67bad52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C3C3B"/>
                </a:solidFill>
              </a:rPr>
              <a:t>why just label encoding is not sufficient to provide to the model for training? Why do you need one hot encoding?</a:t>
            </a:r>
            <a:endParaRPr sz="1500">
              <a:solidFill>
                <a:srgbClr val="3C3C3B"/>
              </a:solidFill>
            </a:endParaRPr>
          </a:p>
          <a:p>
            <a:pPr indent="0" lvl="0" marL="0" rtl="0" algn="l">
              <a:lnSpc>
                <a:spcPct val="115000"/>
              </a:lnSpc>
              <a:spcBef>
                <a:spcPts val="0"/>
              </a:spcBef>
              <a:spcAft>
                <a:spcPts val="0"/>
              </a:spcAft>
              <a:buClr>
                <a:schemeClr val="dk1"/>
              </a:buClr>
              <a:buSzPts val="1100"/>
              <a:buFont typeface="Arial"/>
              <a:buNone/>
            </a:pPr>
            <a:r>
              <a:rPr lang="en" sz="1500">
                <a:solidFill>
                  <a:srgbClr val="3C3C3B"/>
                </a:solidFill>
              </a:rPr>
              <a:t>Problem with label encoding is that it assumes higher the categorical value, better the category. </a:t>
            </a:r>
            <a:endParaRPr sz="1500">
              <a:solidFill>
                <a:srgbClr val="3C3C3B"/>
              </a:solidFill>
            </a:endParaRPr>
          </a:p>
          <a:p>
            <a:pPr indent="0" lvl="0" marL="0" rtl="0" algn="l">
              <a:spcBef>
                <a:spcPts val="0"/>
              </a:spcBef>
              <a:spcAft>
                <a:spcPts val="0"/>
              </a:spcAft>
              <a:buNone/>
            </a:pPr>
            <a:r>
              <a:rPr lang="en" sz="1500">
                <a:solidFill>
                  <a:srgbClr val="3C3C3B"/>
                </a:solidFill>
              </a:rPr>
              <a:t> to perform “binarization” of the category and include it as a feature to train the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ce9a4ba67bad52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ce9a4ba67bad52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ce9a4ba67bad52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ce9a4ba67bad52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ce9a4ba67bad52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ce9a4ba67bad52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ce9a4ba67bad52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ce9a4ba67bad52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1e5c619a6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1e5c619a6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1e5c619a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1e5c619a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1e5c619a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1e5c619a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1e5c619a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1e5c619a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1e5c619a6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1e5c619a6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ce9a4ba67bad5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ce9a4ba67bad5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Clr>
                <a:schemeClr val="dk1"/>
              </a:buClr>
              <a:buSzPts val="1100"/>
              <a:buFont typeface="Arial"/>
              <a:buNone/>
            </a:pPr>
            <a:r>
              <a:rPr lang="en" sz="1400">
                <a:solidFill>
                  <a:schemeClr val="dk2"/>
                </a:solidFill>
              </a:rPr>
              <a:t>Malicious software is abundant in a world of innumerable computer users, who are constantly faced with these threats from various sources like the internet, local networks and portable drives. Malware is potentially low to high risk and can cause systems to function incorrectly, steal data and even crash. Malware may be executable or system library files in the form of viruses, worms, Trojans, all aimed at breaching the security of the system and compromising user privacy. Typically, anti-virus software is based on a signature definition system which keeps updating from the internet and thus keeping track of known viruses. While this may be sufficient for home-users, a security risk from a new virus could threaten an entire enterprise network.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1e5c619a6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1e5c619a6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1e5c619a6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1e5c619a6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1e5c619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1e5c619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1e5c619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1e5c619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1e5c619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1e5c619a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1e5c619a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1e5c619a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1e5c619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1e5c619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1e5c619a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1e5c619a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1e5c619a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1e5c619a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1e5c619a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1e5c619a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ce9a4ba67bad52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ce9a4ba67bad52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an effective technique for predicting malware occurrences that is predicting if a amchine will soon be hit with malware of not. This is a classfication problem where we need to effectively group variants of malware files into their respective familes.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1e5c619a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1e5c619a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1e5c619a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1e5c619a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1e5c619a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1e5c619a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1e5c619a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1e5c619a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81e5c619a6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1e5c619a6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1e5c619a6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1e5c619a6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ce9a4ba67bad52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ce9a4ba67bad52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ce9a4ba67bad52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ce9a4ba67bad52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1e5c619a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1e5c619a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1e5c619a6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1e5c619a6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1500"/>
              </a:spcBef>
              <a:spcAft>
                <a:spcPts val="0"/>
              </a:spcAft>
              <a:buClr>
                <a:schemeClr val="dk1"/>
              </a:buClr>
              <a:buSzPts val="1100"/>
              <a:buFont typeface="Arial"/>
              <a:buNone/>
            </a:pPr>
            <a:r>
              <a:rPr b="1" lang="en" sz="1750">
                <a:solidFill>
                  <a:srgbClr val="333333"/>
                </a:solidFill>
                <a:highlight>
                  <a:srgbClr val="FFFFFF"/>
                </a:highlight>
              </a:rPr>
              <a:t> Advantages of Light GBM</a:t>
            </a:r>
            <a:endParaRPr b="1" sz="1750">
              <a:solidFill>
                <a:srgbClr val="333333"/>
              </a:solidFill>
              <a:highlight>
                <a:srgbClr val="FFFFFF"/>
              </a:highlight>
            </a:endParaRPr>
          </a:p>
          <a:p>
            <a:pPr indent="-301625" lvl="0" marL="457200" rtl="0" algn="l">
              <a:lnSpc>
                <a:spcPct val="115000"/>
              </a:lnSpc>
              <a:spcBef>
                <a:spcPts val="1500"/>
              </a:spcBef>
              <a:spcAft>
                <a:spcPts val="0"/>
              </a:spcAft>
              <a:buClr>
                <a:srgbClr val="595858"/>
              </a:buClr>
              <a:buSzPts val="1150"/>
              <a:buFont typeface="Roboto"/>
              <a:buAutoNum type="arabicPeriod"/>
            </a:pPr>
            <a:r>
              <a:rPr b="1" lang="en" sz="1150">
                <a:solidFill>
                  <a:srgbClr val="333333"/>
                </a:solidFill>
                <a:highlight>
                  <a:srgbClr val="FFFFFF"/>
                </a:highlight>
                <a:latin typeface="Roboto"/>
                <a:ea typeface="Roboto"/>
                <a:cs typeface="Roboto"/>
                <a:sym typeface="Roboto"/>
              </a:rPr>
              <a:t>Faster training speed and higher efficiency</a:t>
            </a:r>
            <a:r>
              <a:rPr lang="en" sz="1150">
                <a:solidFill>
                  <a:srgbClr val="595858"/>
                </a:solidFill>
                <a:highlight>
                  <a:srgbClr val="FFFFFF"/>
                </a:highlight>
                <a:latin typeface="Roboto"/>
                <a:ea typeface="Roboto"/>
                <a:cs typeface="Roboto"/>
                <a:sym typeface="Roboto"/>
              </a:rPr>
              <a:t>: Light GBM use histogram based algorithm i.e it buckets continuous feature values into discrete bins which fasten the training procedure.</a:t>
            </a:r>
            <a:endParaRPr sz="1150">
              <a:solidFill>
                <a:srgbClr val="595858"/>
              </a:solidFill>
              <a:highlight>
                <a:srgbClr val="FFFFFF"/>
              </a:highlight>
              <a:latin typeface="Roboto"/>
              <a:ea typeface="Roboto"/>
              <a:cs typeface="Roboto"/>
              <a:sym typeface="Roboto"/>
            </a:endParaRPr>
          </a:p>
          <a:p>
            <a:pPr indent="-301625" lvl="0" marL="457200" rtl="0" algn="l">
              <a:lnSpc>
                <a:spcPct val="115000"/>
              </a:lnSpc>
              <a:spcBef>
                <a:spcPts val="0"/>
              </a:spcBef>
              <a:spcAft>
                <a:spcPts val="0"/>
              </a:spcAft>
              <a:buClr>
                <a:srgbClr val="595858"/>
              </a:buClr>
              <a:buSzPts val="1150"/>
              <a:buFont typeface="Roboto"/>
              <a:buAutoNum type="arabicPeriod"/>
            </a:pPr>
            <a:r>
              <a:rPr b="1" lang="en" sz="1150">
                <a:solidFill>
                  <a:srgbClr val="333333"/>
                </a:solidFill>
                <a:highlight>
                  <a:srgbClr val="FFFFFF"/>
                </a:highlight>
                <a:latin typeface="Roboto"/>
                <a:ea typeface="Roboto"/>
                <a:cs typeface="Roboto"/>
                <a:sym typeface="Roboto"/>
              </a:rPr>
              <a:t>Lower memory usage:</a:t>
            </a:r>
            <a:r>
              <a:rPr lang="en" sz="1150">
                <a:solidFill>
                  <a:srgbClr val="595858"/>
                </a:solidFill>
                <a:highlight>
                  <a:srgbClr val="FFFFFF"/>
                </a:highlight>
                <a:latin typeface="Roboto"/>
                <a:ea typeface="Roboto"/>
                <a:cs typeface="Roboto"/>
                <a:sym typeface="Roboto"/>
              </a:rPr>
              <a:t> Replaces continuous values to discrete bins which result in lower memory usage.</a:t>
            </a:r>
            <a:endParaRPr sz="1150">
              <a:solidFill>
                <a:srgbClr val="595858"/>
              </a:solidFill>
              <a:highlight>
                <a:srgbClr val="FFFFFF"/>
              </a:highlight>
              <a:latin typeface="Roboto"/>
              <a:ea typeface="Roboto"/>
              <a:cs typeface="Roboto"/>
              <a:sym typeface="Roboto"/>
            </a:endParaRPr>
          </a:p>
          <a:p>
            <a:pPr indent="-301625" lvl="0" marL="457200" rtl="0" algn="l">
              <a:lnSpc>
                <a:spcPct val="115000"/>
              </a:lnSpc>
              <a:spcBef>
                <a:spcPts val="0"/>
              </a:spcBef>
              <a:spcAft>
                <a:spcPts val="0"/>
              </a:spcAft>
              <a:buClr>
                <a:srgbClr val="595858"/>
              </a:buClr>
              <a:buSzPts val="1150"/>
              <a:buFont typeface="Roboto"/>
              <a:buAutoNum type="arabicPeriod"/>
            </a:pPr>
            <a:r>
              <a:rPr b="1" lang="en" sz="1150">
                <a:solidFill>
                  <a:srgbClr val="333333"/>
                </a:solidFill>
                <a:highlight>
                  <a:srgbClr val="FFFFFF"/>
                </a:highlight>
                <a:latin typeface="Roboto"/>
                <a:ea typeface="Roboto"/>
                <a:cs typeface="Roboto"/>
                <a:sym typeface="Roboto"/>
              </a:rPr>
              <a:t>Better accuracy than any other boosting algorithm:</a:t>
            </a:r>
            <a:r>
              <a:rPr lang="en" sz="1150">
                <a:solidFill>
                  <a:srgbClr val="595858"/>
                </a:solidFill>
                <a:highlight>
                  <a:srgbClr val="FFFFFF"/>
                </a:highlight>
                <a:latin typeface="Roboto"/>
                <a:ea typeface="Roboto"/>
                <a:cs typeface="Roboto"/>
                <a:sym typeface="Roboto"/>
              </a:rPr>
              <a:t> It produces much more complex trees by following leaf wise split approach rather than a level-wise approach which is the main factor in achieving higher accuracy. However, it can sometimes lead to overfitting which can be avoided by setting the max_depth parameter.</a:t>
            </a:r>
            <a:endParaRPr sz="1150">
              <a:solidFill>
                <a:srgbClr val="595858"/>
              </a:solidFill>
              <a:highlight>
                <a:srgbClr val="FFFFFF"/>
              </a:highlight>
              <a:latin typeface="Roboto"/>
              <a:ea typeface="Roboto"/>
              <a:cs typeface="Roboto"/>
              <a:sym typeface="Roboto"/>
            </a:endParaRPr>
          </a:p>
          <a:p>
            <a:pPr indent="-301625" lvl="0" marL="457200" rtl="0" algn="l">
              <a:lnSpc>
                <a:spcPct val="115000"/>
              </a:lnSpc>
              <a:spcBef>
                <a:spcPts val="0"/>
              </a:spcBef>
              <a:spcAft>
                <a:spcPts val="0"/>
              </a:spcAft>
              <a:buClr>
                <a:srgbClr val="595858"/>
              </a:buClr>
              <a:buSzPts val="1150"/>
              <a:buFont typeface="Roboto"/>
              <a:buAutoNum type="arabicPeriod"/>
            </a:pPr>
            <a:r>
              <a:rPr b="1" lang="en" sz="1150">
                <a:solidFill>
                  <a:srgbClr val="333333"/>
                </a:solidFill>
                <a:highlight>
                  <a:srgbClr val="FFFFFF"/>
                </a:highlight>
                <a:latin typeface="Roboto"/>
                <a:ea typeface="Roboto"/>
                <a:cs typeface="Roboto"/>
                <a:sym typeface="Roboto"/>
              </a:rPr>
              <a:t>Compatibility with Large Datasets:</a:t>
            </a:r>
            <a:r>
              <a:rPr lang="en" sz="1150">
                <a:solidFill>
                  <a:srgbClr val="595858"/>
                </a:solidFill>
                <a:highlight>
                  <a:srgbClr val="FFFFFF"/>
                </a:highlight>
                <a:latin typeface="Roboto"/>
                <a:ea typeface="Roboto"/>
                <a:cs typeface="Roboto"/>
                <a:sym typeface="Roboto"/>
              </a:rPr>
              <a:t> It is capable of performing equally good with large datasets with a significant reduction in training time as compared to XGBOOST.</a:t>
            </a:r>
            <a:endParaRPr sz="1150">
              <a:solidFill>
                <a:srgbClr val="595858"/>
              </a:solidFill>
              <a:highlight>
                <a:srgbClr val="FFFFFF"/>
              </a:highlight>
              <a:latin typeface="Roboto"/>
              <a:ea typeface="Roboto"/>
              <a:cs typeface="Roboto"/>
              <a:sym typeface="Roboto"/>
            </a:endParaRPr>
          </a:p>
          <a:p>
            <a:pPr indent="-301625" lvl="0" marL="457200" rtl="0" algn="l">
              <a:lnSpc>
                <a:spcPct val="115000"/>
              </a:lnSpc>
              <a:spcBef>
                <a:spcPts val="0"/>
              </a:spcBef>
              <a:spcAft>
                <a:spcPts val="0"/>
              </a:spcAft>
              <a:buClr>
                <a:srgbClr val="595858"/>
              </a:buClr>
              <a:buSzPts val="1150"/>
              <a:buFont typeface="Roboto"/>
              <a:buAutoNum type="arabicPeriod"/>
            </a:pPr>
            <a:r>
              <a:rPr b="1" lang="en" sz="1150">
                <a:solidFill>
                  <a:srgbClr val="333333"/>
                </a:solidFill>
                <a:highlight>
                  <a:srgbClr val="FFFFFF"/>
                </a:highlight>
                <a:latin typeface="Roboto"/>
                <a:ea typeface="Roboto"/>
                <a:cs typeface="Roboto"/>
                <a:sym typeface="Roboto"/>
              </a:rPr>
              <a:t>Parallel learning supported.</a:t>
            </a:r>
            <a:endParaRPr b="1" sz="1150">
              <a:solidFill>
                <a:srgbClr val="333333"/>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81e5c619a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1e5c619a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95858"/>
                </a:solidFill>
                <a:highlight>
                  <a:srgbClr val="FFFFFF"/>
                </a:highlight>
                <a:latin typeface="Roboto"/>
                <a:ea typeface="Roboto"/>
                <a:cs typeface="Roboto"/>
                <a:sym typeface="Roboto"/>
              </a:rPr>
              <a:t>Since it is based on decision tree algorithms, it splits the tree leaf wise with the best fit whereas other boosting algorithms split the tree depth wise or level wise rather than leaf-wise. So when growing on the same leaf in Light GBM, the leaf-wise algorithm can reduce more loss than the level-wise algorithm and hence results in much better accuracy which can rarely be achieved by any of the existing boosting algorithms. Also, it is surprisingly very fast, hence the word ‘Light’.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1e5c619a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1e5c619a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5.jpg"/><Relationship Id="rId5"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81290" y="471125"/>
            <a:ext cx="8225400" cy="133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Microsoft Malware Prediction</a:t>
            </a:r>
            <a:endParaRPr/>
          </a:p>
        </p:txBody>
      </p:sp>
      <p:sp>
        <p:nvSpPr>
          <p:cNvPr id="55" name="Google Shape;55;p13"/>
          <p:cNvSpPr txBox="1"/>
          <p:nvPr>
            <p:ph idx="1" type="subTitle"/>
          </p:nvPr>
        </p:nvSpPr>
        <p:spPr>
          <a:xfrm>
            <a:off x="5775148" y="4053690"/>
            <a:ext cx="3193800" cy="13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Rediet and Merry</a:t>
            </a:r>
            <a:endParaRPr/>
          </a:p>
        </p:txBody>
      </p:sp>
      <p:pic>
        <p:nvPicPr>
          <p:cNvPr id="56" name="Google Shape;56;p13"/>
          <p:cNvPicPr preferRelativeResize="0"/>
          <p:nvPr/>
        </p:nvPicPr>
        <p:blipFill>
          <a:blip r:embed="rId3">
            <a:alphaModFix/>
          </a:blip>
          <a:stretch>
            <a:fillRect/>
          </a:stretch>
        </p:blipFill>
        <p:spPr>
          <a:xfrm>
            <a:off x="103900" y="1722825"/>
            <a:ext cx="4995249" cy="3331950"/>
          </a:xfrm>
          <a:prstGeom prst="rect">
            <a:avLst/>
          </a:prstGeom>
          <a:noFill/>
          <a:ln>
            <a:noFill/>
          </a:ln>
        </p:spPr>
      </p:pic>
      <p:pic>
        <p:nvPicPr>
          <p:cNvPr id="57" name="Google Shape;57;p13"/>
          <p:cNvPicPr preferRelativeResize="0"/>
          <p:nvPr/>
        </p:nvPicPr>
        <p:blipFill>
          <a:blip r:embed="rId4">
            <a:alphaModFix/>
          </a:blip>
          <a:stretch>
            <a:fillRect/>
          </a:stretch>
        </p:blipFill>
        <p:spPr>
          <a:xfrm>
            <a:off x="5232175" y="929700"/>
            <a:ext cx="3911826" cy="289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1210650" y="221575"/>
            <a:ext cx="6236902" cy="3468799"/>
          </a:xfrm>
          <a:prstGeom prst="rect">
            <a:avLst/>
          </a:prstGeom>
          <a:noFill/>
          <a:ln>
            <a:noFill/>
          </a:ln>
        </p:spPr>
      </p:pic>
      <p:sp>
        <p:nvSpPr>
          <p:cNvPr id="117" name="Google Shape;117;p22"/>
          <p:cNvSpPr txBox="1"/>
          <p:nvPr/>
        </p:nvSpPr>
        <p:spPr>
          <a:xfrm>
            <a:off x="1632225" y="3690375"/>
            <a:ext cx="73428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C3C3B"/>
                </a:solidFill>
              </a:rPr>
              <a:t>One hot encoding is a process by which categorical variables are converted into a form that could be provided to ML algorithms to do a better job in prediction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3"/>
          <p:cNvPicPr preferRelativeResize="0"/>
          <p:nvPr/>
        </p:nvPicPr>
        <p:blipFill>
          <a:blip r:embed="rId3">
            <a:alphaModFix/>
          </a:blip>
          <a:stretch>
            <a:fillRect/>
          </a:stretch>
        </p:blipFill>
        <p:spPr>
          <a:xfrm>
            <a:off x="274470" y="0"/>
            <a:ext cx="859506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152400" y="310375"/>
            <a:ext cx="5390177" cy="4456224"/>
          </a:xfrm>
          <a:prstGeom prst="rect">
            <a:avLst/>
          </a:prstGeom>
          <a:noFill/>
          <a:ln>
            <a:noFill/>
          </a:ln>
        </p:spPr>
      </p:pic>
      <p:pic>
        <p:nvPicPr>
          <p:cNvPr id="135" name="Google Shape;135;p25"/>
          <p:cNvPicPr preferRelativeResize="0"/>
          <p:nvPr/>
        </p:nvPicPr>
        <p:blipFill>
          <a:blip r:embed="rId4">
            <a:alphaModFix/>
          </a:blip>
          <a:stretch>
            <a:fillRect/>
          </a:stretch>
        </p:blipFill>
        <p:spPr>
          <a:xfrm>
            <a:off x="5604901" y="310375"/>
            <a:ext cx="3386701" cy="1943053"/>
          </a:xfrm>
          <a:prstGeom prst="rect">
            <a:avLst/>
          </a:prstGeom>
          <a:noFill/>
          <a:ln>
            <a:noFill/>
          </a:ln>
        </p:spPr>
      </p:pic>
      <p:pic>
        <p:nvPicPr>
          <p:cNvPr id="136" name="Google Shape;136;p25"/>
          <p:cNvPicPr preferRelativeResize="0"/>
          <p:nvPr/>
        </p:nvPicPr>
        <p:blipFill>
          <a:blip r:embed="rId5">
            <a:alphaModFix/>
          </a:blip>
          <a:stretch>
            <a:fillRect/>
          </a:stretch>
        </p:blipFill>
        <p:spPr>
          <a:xfrm>
            <a:off x="5604901" y="2691278"/>
            <a:ext cx="3386701" cy="19957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6"/>
          <p:cNvPicPr preferRelativeResize="0"/>
          <p:nvPr/>
        </p:nvPicPr>
        <p:blipFill>
          <a:blip r:embed="rId3">
            <a:alphaModFix/>
          </a:blip>
          <a:stretch>
            <a:fillRect/>
          </a:stretch>
        </p:blipFill>
        <p:spPr>
          <a:xfrm>
            <a:off x="3144500" y="329675"/>
            <a:ext cx="5783550" cy="4632076"/>
          </a:xfrm>
          <a:prstGeom prst="rect">
            <a:avLst/>
          </a:prstGeom>
          <a:noFill/>
          <a:ln>
            <a:noFill/>
          </a:ln>
        </p:spPr>
      </p:pic>
      <p:sp>
        <p:nvSpPr>
          <p:cNvPr id="142" name="Google Shape;142;p26"/>
          <p:cNvSpPr txBox="1"/>
          <p:nvPr/>
        </p:nvSpPr>
        <p:spPr>
          <a:xfrm>
            <a:off x="218325" y="329675"/>
            <a:ext cx="26718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Transforming features and Encoding</a:t>
            </a:r>
            <a:endParaRPr b="1" sz="1800"/>
          </a:p>
        </p:txBody>
      </p:sp>
      <p:pic>
        <p:nvPicPr>
          <p:cNvPr id="143" name="Google Shape;143;p26"/>
          <p:cNvPicPr preferRelativeResize="0"/>
          <p:nvPr/>
        </p:nvPicPr>
        <p:blipFill>
          <a:blip r:embed="rId4">
            <a:alphaModFix/>
          </a:blip>
          <a:stretch>
            <a:fillRect/>
          </a:stretch>
        </p:blipFill>
        <p:spPr>
          <a:xfrm>
            <a:off x="1123772" y="1345800"/>
            <a:ext cx="6652229" cy="361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a:t>
            </a:r>
            <a:endParaRPr/>
          </a:p>
        </p:txBody>
      </p:sp>
      <p:sp>
        <p:nvSpPr>
          <p:cNvPr id="149" name="Google Shape;149;p27"/>
          <p:cNvSpPr txBox="1"/>
          <p:nvPr>
            <p:ph idx="1" type="body"/>
          </p:nvPr>
        </p:nvSpPr>
        <p:spPr>
          <a:xfrm>
            <a:off x="311700" y="1152475"/>
            <a:ext cx="2520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highlight>
                  <a:srgbClr val="FFFFFF"/>
                </a:highlight>
              </a:rPr>
              <a:t>LGBMClassifier uses a scikit-learn style api. </a:t>
            </a:r>
            <a:endParaRPr sz="1650">
              <a:solidFill>
                <a:schemeClr val="dk1"/>
              </a:solidFill>
              <a:highlight>
                <a:srgbClr val="FFFFFF"/>
              </a:highlight>
            </a:endParaRPr>
          </a:p>
          <a:p>
            <a:pPr indent="0" lvl="0" marL="0" rtl="0" algn="l">
              <a:spcBef>
                <a:spcPts val="1600"/>
              </a:spcBef>
              <a:spcAft>
                <a:spcPts val="1600"/>
              </a:spcAft>
              <a:buNone/>
            </a:pPr>
            <a:r>
              <a:rPr lang="en" sz="1650">
                <a:solidFill>
                  <a:schemeClr val="dk1"/>
                </a:solidFill>
                <a:highlight>
                  <a:srgbClr val="FFFFFF"/>
                </a:highlight>
              </a:rPr>
              <a:t> But if we use original lgbm, we might need to create LGB.datasets first and then pass it which is a lot of work. </a:t>
            </a:r>
            <a:endParaRPr sz="1650">
              <a:solidFill>
                <a:schemeClr val="dk1"/>
              </a:solidFill>
              <a:highlight>
                <a:srgbClr val="FFFFFF"/>
              </a:highlight>
            </a:endParaRPr>
          </a:p>
        </p:txBody>
      </p:sp>
      <p:pic>
        <p:nvPicPr>
          <p:cNvPr id="150" name="Google Shape;150;p27"/>
          <p:cNvPicPr preferRelativeResize="0"/>
          <p:nvPr/>
        </p:nvPicPr>
        <p:blipFill>
          <a:blip r:embed="rId3">
            <a:alphaModFix/>
          </a:blip>
          <a:stretch>
            <a:fillRect/>
          </a:stretch>
        </p:blipFill>
        <p:spPr>
          <a:xfrm>
            <a:off x="3069025" y="560625"/>
            <a:ext cx="6074975" cy="427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Memory </a:t>
            </a:r>
            <a:r>
              <a:rPr b="1" lang="en"/>
              <a:t>utilization</a:t>
            </a:r>
            <a:endParaRPr b="1"/>
          </a:p>
        </p:txBody>
      </p:sp>
      <p:sp>
        <p:nvSpPr>
          <p:cNvPr id="156" name="Google Shape;15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highlight>
                  <a:srgbClr val="FFFFFF"/>
                </a:highlight>
              </a:rPr>
              <a:t>Vstack Vs simple approach</a:t>
            </a:r>
            <a:endParaRPr sz="1750">
              <a:solidFill>
                <a:schemeClr val="dk1"/>
              </a:solidFill>
              <a:highlight>
                <a:srgbClr val="F4F4F4"/>
              </a:highlight>
              <a:latin typeface="Roboto Mono"/>
              <a:ea typeface="Roboto Mono"/>
              <a:cs typeface="Roboto Mono"/>
              <a:sym typeface="Roboto Mono"/>
            </a:endParaRPr>
          </a:p>
          <a:p>
            <a:pPr indent="0" lvl="0" marL="0" rtl="0" algn="l">
              <a:spcBef>
                <a:spcPts val="1600"/>
              </a:spcBef>
              <a:spcAft>
                <a:spcPts val="0"/>
              </a:spcAft>
              <a:buClr>
                <a:schemeClr val="dk1"/>
              </a:buClr>
              <a:buSzPts val="1100"/>
              <a:buFont typeface="Arial"/>
              <a:buNone/>
            </a:pPr>
            <a:r>
              <a:rPr lang="en" sz="1750">
                <a:solidFill>
                  <a:schemeClr val="dk1"/>
                </a:solidFill>
                <a:highlight>
                  <a:srgbClr val="F4F4F4"/>
                </a:highlight>
                <a:latin typeface="Roboto Mono"/>
                <a:ea typeface="Roboto Mono"/>
                <a:cs typeface="Roboto Mono"/>
                <a:sym typeface="Roboto Mono"/>
              </a:rPr>
              <a:t>X_fit = vstack([train[train_index[i*m:(i+1)*m]] for i in range(train_index.shape[0] // m + 1)])</a:t>
            </a:r>
            <a:endParaRPr sz="1750">
              <a:solidFill>
                <a:schemeClr val="dk1"/>
              </a:solidFill>
              <a:highlight>
                <a:srgbClr val="F4F4F4"/>
              </a:highlight>
              <a:latin typeface="Roboto Mono"/>
              <a:ea typeface="Roboto Mono"/>
              <a:cs typeface="Roboto Mono"/>
              <a:sym typeface="Roboto Mono"/>
            </a:endParaRPr>
          </a:p>
          <a:p>
            <a:pPr indent="0" lvl="0" marL="0" rtl="0" algn="l">
              <a:spcBef>
                <a:spcPts val="800"/>
              </a:spcBef>
              <a:spcAft>
                <a:spcPts val="0"/>
              </a:spcAft>
              <a:buClr>
                <a:schemeClr val="dk1"/>
              </a:buClr>
              <a:buSzPts val="1100"/>
              <a:buFont typeface="Arial"/>
              <a:buNone/>
            </a:pPr>
            <a:r>
              <a:rPr lang="en" sz="1750">
                <a:solidFill>
                  <a:schemeClr val="dk1"/>
                </a:solidFill>
                <a:highlight>
                  <a:srgbClr val="FDFDFD"/>
                </a:highlight>
              </a:rPr>
              <a:t>Vs</a:t>
            </a:r>
            <a:endParaRPr sz="1750">
              <a:solidFill>
                <a:schemeClr val="dk1"/>
              </a:solidFill>
              <a:highlight>
                <a:srgbClr val="FDFDFD"/>
              </a:highlight>
            </a:endParaRPr>
          </a:p>
          <a:p>
            <a:pPr indent="0" lvl="0" marL="0" rtl="0" algn="l">
              <a:spcBef>
                <a:spcPts val="800"/>
              </a:spcBef>
              <a:spcAft>
                <a:spcPts val="0"/>
              </a:spcAft>
              <a:buNone/>
            </a:pPr>
            <a:r>
              <a:rPr lang="en" sz="1750">
                <a:solidFill>
                  <a:schemeClr val="dk1"/>
                </a:solidFill>
                <a:highlight>
                  <a:srgbClr val="F4F4F4"/>
                </a:highlight>
                <a:latin typeface="Roboto Mono"/>
                <a:ea typeface="Roboto Mono"/>
                <a:cs typeface="Roboto Mono"/>
                <a:sym typeface="Roboto Mono"/>
              </a:rPr>
              <a:t>X_fit = train[train_index]</a:t>
            </a:r>
            <a:endParaRPr sz="1750">
              <a:solidFill>
                <a:schemeClr val="dk1"/>
              </a:solidFill>
              <a:highlight>
                <a:srgbClr val="F4F4F4"/>
              </a:highlight>
              <a:latin typeface="Roboto Mono"/>
              <a:ea typeface="Roboto Mono"/>
              <a:cs typeface="Roboto Mono"/>
              <a:sym typeface="Roboto Mono"/>
            </a:endParaRPr>
          </a:p>
          <a:p>
            <a:pPr indent="0" lvl="0" marL="0" rtl="0" algn="l">
              <a:spcBef>
                <a:spcPts val="800"/>
              </a:spcBef>
              <a:spcAft>
                <a:spcPts val="0"/>
              </a:spcAft>
              <a:buNone/>
            </a:pPr>
            <a:r>
              <a:t/>
            </a:r>
            <a:endParaRPr sz="1750">
              <a:solidFill>
                <a:schemeClr val="dk1"/>
              </a:solidFill>
              <a:highlight>
                <a:srgbClr val="FFFFFF"/>
              </a:highlight>
              <a:latin typeface="Roboto Mono"/>
              <a:ea typeface="Roboto Mono"/>
              <a:cs typeface="Roboto Mono"/>
              <a:sym typeface="Roboto Mono"/>
            </a:endParaRPr>
          </a:p>
          <a:p>
            <a:pPr indent="0" lvl="0" marL="0" rtl="0" algn="l">
              <a:spcBef>
                <a:spcPts val="800"/>
              </a:spcBef>
              <a:spcAft>
                <a:spcPts val="0"/>
              </a:spcAft>
              <a:buClr>
                <a:schemeClr val="dk1"/>
              </a:buClr>
              <a:buSzPts val="1100"/>
              <a:buFont typeface="Arial"/>
              <a:buNone/>
            </a:pPr>
            <a:r>
              <a:rPr lang="en" sz="1750">
                <a:solidFill>
                  <a:schemeClr val="dk1"/>
                </a:solidFill>
                <a:highlight>
                  <a:srgbClr val="FFFFFF"/>
                </a:highlight>
                <a:latin typeface="Roboto Mono"/>
                <a:ea typeface="Roboto Mono"/>
                <a:cs typeface="Roboto Mono"/>
                <a:sym typeface="Roboto Mono"/>
              </a:rPr>
              <a:t>Using vstack helps to fit the kernel inside the memory</a:t>
            </a:r>
            <a:endParaRPr sz="1750">
              <a:solidFill>
                <a:schemeClr val="dk1"/>
              </a:solidFill>
              <a:highlight>
                <a:srgbClr val="F4F4F4"/>
              </a:highlight>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utilization </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2400"/>
              <a:t>Criterias used for Unbalanced Values</a:t>
            </a:r>
            <a:endParaRPr sz="2400"/>
          </a:p>
        </p:txBody>
      </p:sp>
      <p:sp>
        <p:nvSpPr>
          <p:cNvPr id="162" name="Google Shape;162;p29"/>
          <p:cNvSpPr txBox="1"/>
          <p:nvPr>
            <p:ph idx="1" type="body"/>
          </p:nvPr>
        </p:nvSpPr>
        <p:spPr>
          <a:xfrm>
            <a:off x="311700" y="172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The criteria that was used to deal with unbalanced values between train and test was by analyzing the number of observations between the two. This was important because such groups may have different density function and it can have a negative impact on the model. some values are temporary and have a limited life cycle. </a:t>
            </a:r>
            <a:endParaRPr>
              <a:solidFill>
                <a:schemeClr val="dk1"/>
              </a:solidFill>
              <a:highlight>
                <a:srgbClr val="FFFFFF"/>
              </a:highlight>
            </a:endParaRPr>
          </a:p>
          <a:p>
            <a:pPr indent="0" lvl="0" marL="0" rtl="0" algn="l">
              <a:spcBef>
                <a:spcPts val="1600"/>
              </a:spcBef>
              <a:spcAft>
                <a:spcPts val="1600"/>
              </a:spcAft>
              <a:buNone/>
            </a:pPr>
            <a:r>
              <a:rPr lang="en">
                <a:solidFill>
                  <a:schemeClr val="dk1"/>
                </a:solidFill>
                <a:highlight>
                  <a:srgbClr val="FFFFFF"/>
                </a:highlight>
              </a:rPr>
              <a:t>In production it might be </a:t>
            </a:r>
            <a:r>
              <a:rPr lang="en">
                <a:solidFill>
                  <a:schemeClr val="dk1"/>
                </a:solidFill>
                <a:highlight>
                  <a:srgbClr val="FFFFFF"/>
                </a:highlight>
              </a:rPr>
              <a:t>necessary</a:t>
            </a:r>
            <a:r>
              <a:rPr lang="en">
                <a:solidFill>
                  <a:schemeClr val="dk1"/>
                </a:solidFill>
                <a:highlight>
                  <a:srgbClr val="FFFFFF"/>
                </a:highlight>
              </a:rPr>
              <a:t> to know what categories are temporary to exclude them from the model or predict the behavior of the categories by the </a:t>
            </a:r>
            <a:r>
              <a:rPr lang="en">
                <a:solidFill>
                  <a:schemeClr val="dk1"/>
                </a:solidFill>
                <a:highlight>
                  <a:srgbClr val="FFFFFF"/>
                </a:highlight>
              </a:rPr>
              <a:t>time series</a:t>
            </a:r>
            <a:r>
              <a:rPr lang="en">
                <a:solidFill>
                  <a:schemeClr val="dk1"/>
                </a:solidFill>
                <a:highlight>
                  <a:srgbClr val="FFFFFF"/>
                </a:highlight>
              </a:rPr>
              <a:t> row, The main reason was to reduce memory usage. Also small groups have little impact on the final score.</a:t>
            </a:r>
            <a:endParaRPr>
              <a:solidFill>
                <a:schemeClr val="dk1"/>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Parameter </a:t>
            </a:r>
            <a:r>
              <a:rPr b="1" lang="en"/>
              <a:t>tuning</a:t>
            </a:r>
            <a:endParaRPr b="1"/>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0000"/>
                </a:solidFill>
                <a:highlight>
                  <a:srgbClr val="F4F4F4"/>
                </a:highlight>
                <a:latin typeface="Roboto Mono"/>
                <a:ea typeface="Roboto Mono"/>
                <a:cs typeface="Roboto Mono"/>
                <a:sym typeface="Roboto Mono"/>
              </a:rPr>
              <a:t>colsample_bytree</a:t>
            </a:r>
            <a:r>
              <a:rPr lang="en" sz="1900">
                <a:solidFill>
                  <a:srgbClr val="000000"/>
                </a:solidFill>
                <a:highlight>
                  <a:srgbClr val="FFFFFF"/>
                </a:highlight>
              </a:rPr>
              <a:t> -  allows to use all the 82 variables without removing the bad ones. Using small values for this gives a better results. This is because now the bad ones get randomly "removed" as new trees are added. (Trees uses bad ones get low weighting.).  However, this might change with some optimization. </a:t>
            </a:r>
            <a:endParaRPr sz="1900">
              <a:solidFill>
                <a:srgbClr val="000000"/>
              </a:solidFill>
              <a:highlight>
                <a:srgbClr val="FFFFFF"/>
              </a:highlight>
            </a:endParaRPr>
          </a:p>
          <a:p>
            <a:pPr indent="0" lvl="0" marL="0" rtl="0" algn="l">
              <a:spcBef>
                <a:spcPts val="1600"/>
              </a:spcBef>
              <a:spcAft>
                <a:spcPts val="0"/>
              </a:spcAft>
              <a:buNone/>
            </a:pPr>
            <a:r>
              <a:t/>
            </a:r>
            <a:endParaRPr sz="1050">
              <a:solidFill>
                <a:schemeClr val="dk1"/>
              </a:solidFill>
              <a:highlight>
                <a:srgbClr val="F4F4F4"/>
              </a:highlight>
              <a:latin typeface="Roboto Mono"/>
              <a:ea typeface="Roboto Mono"/>
              <a:cs typeface="Roboto Mono"/>
              <a:sym typeface="Roboto Mono"/>
            </a:endParaRPr>
          </a:p>
          <a:p>
            <a:pPr indent="0" lvl="0" marL="0" rtl="0" algn="l">
              <a:spcBef>
                <a:spcPts val="0"/>
              </a:spcBef>
              <a:spcAft>
                <a:spcPts val="1600"/>
              </a:spcAft>
              <a:buClr>
                <a:schemeClr val="dk1"/>
              </a:buClr>
              <a:buSzPts val="1100"/>
              <a:buFont typeface="Arial"/>
              <a:buNone/>
            </a:pPr>
            <a:r>
              <a:t/>
            </a:r>
            <a:endParaRPr sz="1900">
              <a:solidFill>
                <a:srgbClr val="000000"/>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a:t>
            </a:r>
            <a:endParaRPr/>
          </a:p>
        </p:txBody>
      </p:sp>
      <p:pic>
        <p:nvPicPr>
          <p:cNvPr id="174" name="Google Shape;174;p31"/>
          <p:cNvPicPr preferRelativeResize="0"/>
          <p:nvPr/>
        </p:nvPicPr>
        <p:blipFill>
          <a:blip r:embed="rId3">
            <a:alphaModFix/>
          </a:blip>
          <a:stretch>
            <a:fillRect/>
          </a:stretch>
        </p:blipFill>
        <p:spPr>
          <a:xfrm>
            <a:off x="3021726" y="222513"/>
            <a:ext cx="6122268" cy="4698475"/>
          </a:xfrm>
          <a:prstGeom prst="rect">
            <a:avLst/>
          </a:prstGeom>
          <a:noFill/>
          <a:ln>
            <a:noFill/>
          </a:ln>
        </p:spPr>
      </p:pic>
      <p:sp>
        <p:nvSpPr>
          <p:cNvPr id="175" name="Google Shape;175;p31"/>
          <p:cNvSpPr txBox="1"/>
          <p:nvPr/>
        </p:nvSpPr>
        <p:spPr>
          <a:xfrm>
            <a:off x="311700" y="1382150"/>
            <a:ext cx="2548800" cy="3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from the result on the right side the accuracy has not improved after the second fold. And the binary_logloss also started increasing.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best accuracy for the first fold is </a:t>
            </a:r>
            <a:r>
              <a:rPr b="1" lang="en"/>
              <a:t>73.8998% </a:t>
            </a:r>
            <a:r>
              <a:rPr lang="en"/>
              <a:t>at iteration </a:t>
            </a:r>
            <a:r>
              <a:rPr b="1" lang="en"/>
              <a:t>402</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best accuracy for the second fold is</a:t>
            </a:r>
            <a:r>
              <a:rPr b="1" lang="en"/>
              <a:t> 73.9095%</a:t>
            </a:r>
            <a:r>
              <a:rPr lang="en"/>
              <a:t> at iteration</a:t>
            </a:r>
            <a:r>
              <a:rPr b="1" lang="en"/>
              <a:t> 390</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190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3" name="Google Shape;63;p14"/>
          <p:cNvSpPr txBox="1"/>
          <p:nvPr>
            <p:ph idx="1" type="body"/>
          </p:nvPr>
        </p:nvSpPr>
        <p:spPr>
          <a:xfrm>
            <a:off x="311688" y="863562"/>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t>Malicious software is abundant in a </a:t>
            </a:r>
            <a:endParaRPr sz="1400"/>
          </a:p>
        </p:txBody>
      </p:sp>
      <p:pic>
        <p:nvPicPr>
          <p:cNvPr id="64" name="Google Shape;64;p14"/>
          <p:cNvPicPr preferRelativeResize="0"/>
          <p:nvPr/>
        </p:nvPicPr>
        <p:blipFill>
          <a:blip r:embed="rId3">
            <a:alphaModFix/>
          </a:blip>
          <a:stretch>
            <a:fillRect/>
          </a:stretch>
        </p:blipFill>
        <p:spPr>
          <a:xfrm>
            <a:off x="501582" y="1300282"/>
            <a:ext cx="3416400" cy="3416400"/>
          </a:xfrm>
          <a:prstGeom prst="rect">
            <a:avLst/>
          </a:prstGeom>
          <a:noFill/>
          <a:ln>
            <a:noFill/>
          </a:ln>
        </p:spPr>
      </p:pic>
      <p:pic>
        <p:nvPicPr>
          <p:cNvPr id="65" name="Google Shape;65;p14"/>
          <p:cNvPicPr preferRelativeResize="0"/>
          <p:nvPr/>
        </p:nvPicPr>
        <p:blipFill>
          <a:blip r:embed="rId4">
            <a:alphaModFix/>
          </a:blip>
          <a:stretch>
            <a:fillRect/>
          </a:stretch>
        </p:blipFill>
        <p:spPr>
          <a:xfrm>
            <a:off x="4416007" y="190575"/>
            <a:ext cx="3416400" cy="3282131"/>
          </a:xfrm>
          <a:prstGeom prst="rect">
            <a:avLst/>
          </a:prstGeom>
          <a:noFill/>
          <a:ln>
            <a:noFill/>
          </a:ln>
        </p:spPr>
      </p:pic>
      <p:pic>
        <p:nvPicPr>
          <p:cNvPr id="66" name="Google Shape;66;p14"/>
          <p:cNvPicPr preferRelativeResize="0"/>
          <p:nvPr/>
        </p:nvPicPr>
        <p:blipFill>
          <a:blip r:embed="rId5">
            <a:alphaModFix/>
          </a:blip>
          <a:stretch>
            <a:fillRect/>
          </a:stretch>
        </p:blipFill>
        <p:spPr>
          <a:xfrm rot="1236410">
            <a:off x="2126699" y="1645000"/>
            <a:ext cx="3852300" cy="2726950"/>
          </a:xfrm>
          <a:prstGeom prst="rect">
            <a:avLst/>
          </a:prstGeom>
          <a:noFill/>
          <a:ln>
            <a:noFill/>
          </a:ln>
        </p:spPr>
      </p:pic>
      <p:pic>
        <p:nvPicPr>
          <p:cNvPr id="67" name="Google Shape;67;p14"/>
          <p:cNvPicPr preferRelativeResize="0"/>
          <p:nvPr/>
        </p:nvPicPr>
        <p:blipFill>
          <a:blip r:embed="rId6">
            <a:alphaModFix/>
          </a:blip>
          <a:stretch>
            <a:fillRect/>
          </a:stretch>
        </p:blipFill>
        <p:spPr>
          <a:xfrm rot="-462195">
            <a:off x="3747110" y="1168111"/>
            <a:ext cx="5178800" cy="292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181" name="Google Shape;181;p32"/>
          <p:cNvSpPr txBox="1"/>
          <p:nvPr>
            <p:ph idx="1" type="body"/>
          </p:nvPr>
        </p:nvSpPr>
        <p:spPr>
          <a:xfrm>
            <a:off x="311700" y="1152475"/>
            <a:ext cx="2941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50">
                <a:solidFill>
                  <a:schemeClr val="dk1"/>
                </a:solidFill>
                <a:highlight>
                  <a:srgbClr val="FDFDFD"/>
                </a:highlight>
              </a:rPr>
              <a:t>Prediction is divided  by 5 since </a:t>
            </a:r>
            <a:r>
              <a:rPr lang="en" sz="1850">
                <a:solidFill>
                  <a:schemeClr val="dk1"/>
                </a:solidFill>
                <a:highlight>
                  <a:srgbClr val="FFFFFF"/>
                </a:highlight>
              </a:rPr>
              <a:t>it's a 6 fold CV. This is more of like a 6 Models kind of average</a:t>
            </a:r>
            <a:endParaRPr sz="1850">
              <a:solidFill>
                <a:schemeClr val="dk1"/>
              </a:solidFill>
              <a:highlight>
                <a:srgbClr val="FDFDFD"/>
              </a:highlight>
            </a:endParaRPr>
          </a:p>
        </p:txBody>
      </p:sp>
      <p:pic>
        <p:nvPicPr>
          <p:cNvPr id="182" name="Google Shape;182;p32"/>
          <p:cNvPicPr preferRelativeResize="0"/>
          <p:nvPr/>
        </p:nvPicPr>
        <p:blipFill>
          <a:blip r:embed="rId3">
            <a:alphaModFix/>
          </a:blip>
          <a:stretch>
            <a:fillRect/>
          </a:stretch>
        </p:blipFill>
        <p:spPr>
          <a:xfrm>
            <a:off x="3405900" y="1170125"/>
            <a:ext cx="5585701" cy="28568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time</a:t>
            </a:r>
            <a:endParaRPr/>
          </a:p>
        </p:txBody>
      </p:sp>
      <p:sp>
        <p:nvSpPr>
          <p:cNvPr id="188" name="Google Shape;188;p33"/>
          <p:cNvSpPr txBox="1"/>
          <p:nvPr>
            <p:ph idx="1" type="body"/>
          </p:nvPr>
        </p:nvSpPr>
        <p:spPr>
          <a:xfrm>
            <a:off x="311700" y="1152475"/>
            <a:ext cx="8520600" cy="20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rPr>
              <a:t>The algorithm took around</a:t>
            </a:r>
            <a:r>
              <a:rPr b="1" lang="en" sz="2300">
                <a:solidFill>
                  <a:srgbClr val="000000"/>
                </a:solidFill>
              </a:rPr>
              <a:t> </a:t>
            </a:r>
            <a:r>
              <a:rPr b="1" lang="en" sz="2300">
                <a:solidFill>
                  <a:srgbClr val="000000"/>
                </a:solidFill>
                <a:highlight>
                  <a:srgbClr val="FFFFFF"/>
                </a:highlight>
              </a:rPr>
              <a:t>24262.4</a:t>
            </a:r>
            <a:r>
              <a:rPr lang="en" sz="2300">
                <a:solidFill>
                  <a:srgbClr val="000000"/>
                </a:solidFill>
                <a:highlight>
                  <a:srgbClr val="FFFFFF"/>
                </a:highlight>
              </a:rPr>
              <a:t> </a:t>
            </a:r>
            <a:r>
              <a:rPr b="1" lang="en" sz="2300">
                <a:solidFill>
                  <a:srgbClr val="000000"/>
                </a:solidFill>
                <a:highlight>
                  <a:srgbClr val="FFFFFF"/>
                </a:highlight>
              </a:rPr>
              <a:t>seconds </a:t>
            </a:r>
            <a:r>
              <a:rPr lang="en" sz="2300">
                <a:solidFill>
                  <a:srgbClr val="000000"/>
                </a:solidFill>
                <a:highlight>
                  <a:srgbClr val="FFFFFF"/>
                </a:highlight>
              </a:rPr>
              <a:t>which is around 6 hours for 6 folds each with </a:t>
            </a:r>
            <a:r>
              <a:rPr b="1" lang="en" sz="2300">
                <a:solidFill>
                  <a:srgbClr val="000000"/>
                </a:solidFill>
                <a:highlight>
                  <a:srgbClr val="FFFFFF"/>
                </a:highlight>
              </a:rPr>
              <a:t>100 </a:t>
            </a:r>
            <a:r>
              <a:rPr lang="en" sz="2300">
                <a:solidFill>
                  <a:srgbClr val="000000"/>
                </a:solidFill>
                <a:highlight>
                  <a:srgbClr val="FFFFFF"/>
                </a:highlight>
              </a:rPr>
              <a:t>rounds each round being </a:t>
            </a:r>
            <a:r>
              <a:rPr b="1" lang="en" sz="2300">
                <a:solidFill>
                  <a:srgbClr val="000000"/>
                </a:solidFill>
                <a:highlight>
                  <a:srgbClr val="FFFFFF"/>
                </a:highlight>
              </a:rPr>
              <a:t>100 </a:t>
            </a:r>
            <a:r>
              <a:rPr lang="en" sz="2300">
                <a:solidFill>
                  <a:srgbClr val="000000"/>
                </a:solidFill>
                <a:highlight>
                  <a:srgbClr val="FFFFFF"/>
                </a:highlight>
              </a:rPr>
              <a:t>iteration.</a:t>
            </a:r>
            <a:endParaRPr sz="2300">
              <a:solidFill>
                <a:srgbClr val="000000"/>
              </a:solidFill>
              <a:highlight>
                <a:srgbClr val="FFFFFF"/>
              </a:highlight>
            </a:endParaRPr>
          </a:p>
          <a:p>
            <a:pPr indent="0" lvl="0" marL="0" rtl="0" algn="l">
              <a:spcBef>
                <a:spcPts val="1600"/>
              </a:spcBef>
              <a:spcAft>
                <a:spcPts val="0"/>
              </a:spcAft>
              <a:buNone/>
            </a:pPr>
            <a:r>
              <a:t/>
            </a:r>
            <a:endParaRPr sz="2300">
              <a:solidFill>
                <a:srgbClr val="000000"/>
              </a:solidFill>
              <a:highlight>
                <a:srgbClr val="FFFFFF"/>
              </a:highlight>
            </a:endParaRPr>
          </a:p>
          <a:p>
            <a:pPr indent="0" lvl="0" marL="0" rtl="0" algn="l">
              <a:spcBef>
                <a:spcPts val="1600"/>
              </a:spcBef>
              <a:spcAft>
                <a:spcPts val="0"/>
              </a:spcAft>
              <a:buNone/>
            </a:pPr>
            <a:r>
              <a:t/>
            </a:r>
            <a:endParaRPr sz="2300">
              <a:solidFill>
                <a:srgbClr val="000000"/>
              </a:solidFill>
              <a:highlight>
                <a:srgbClr val="FFFFFF"/>
              </a:highlight>
            </a:endParaRPr>
          </a:p>
          <a:p>
            <a:pPr indent="0" lvl="0" marL="0" rtl="0" algn="l">
              <a:spcBef>
                <a:spcPts val="1600"/>
              </a:spcBef>
              <a:spcAft>
                <a:spcPts val="0"/>
              </a:spcAft>
              <a:buNone/>
            </a:pPr>
            <a:r>
              <a:t/>
            </a:r>
            <a:endParaRPr sz="2300">
              <a:solidFill>
                <a:srgbClr val="000000"/>
              </a:solidFill>
              <a:highlight>
                <a:srgbClr val="FFFFFF"/>
              </a:highlight>
            </a:endParaRPr>
          </a:p>
          <a:p>
            <a:pPr indent="0" lvl="0" marL="0" rtl="0" algn="l">
              <a:spcBef>
                <a:spcPts val="1600"/>
              </a:spcBef>
              <a:spcAft>
                <a:spcPts val="0"/>
              </a:spcAft>
              <a:buNone/>
            </a:pPr>
            <a:r>
              <a:t/>
            </a:r>
            <a:endParaRPr sz="2300">
              <a:solidFill>
                <a:srgbClr val="000000"/>
              </a:solidFill>
              <a:highlight>
                <a:srgbClr val="FFFFFF"/>
              </a:highlight>
            </a:endParaRPr>
          </a:p>
          <a:p>
            <a:pPr indent="0" lvl="0" marL="0" rtl="0" algn="l">
              <a:spcBef>
                <a:spcPts val="1600"/>
              </a:spcBef>
              <a:spcAft>
                <a:spcPts val="0"/>
              </a:spcAft>
              <a:buNone/>
            </a:pPr>
            <a:r>
              <a:t/>
            </a:r>
            <a:endParaRPr sz="2300">
              <a:solidFill>
                <a:srgbClr val="000000"/>
              </a:solidFill>
              <a:highlight>
                <a:srgbClr val="FFFFFF"/>
              </a:highlight>
            </a:endParaRPr>
          </a:p>
          <a:p>
            <a:pPr indent="0" lvl="0" marL="0" rtl="0" algn="l">
              <a:spcBef>
                <a:spcPts val="1600"/>
              </a:spcBef>
              <a:spcAft>
                <a:spcPts val="1600"/>
              </a:spcAft>
              <a:buNone/>
            </a:pPr>
            <a:r>
              <a:t/>
            </a:r>
            <a:endParaRPr sz="2300">
              <a:solidFill>
                <a:srgbClr val="000000"/>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402575" y="618800"/>
            <a:ext cx="8520600" cy="17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Machine Learning </a:t>
            </a:r>
            <a:r>
              <a:rPr lang="en" sz="2500"/>
              <a:t>technique</a:t>
            </a:r>
            <a:r>
              <a:rPr lang="en" sz="2500"/>
              <a:t> 2</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rPr b="1" lang="en">
                <a:solidFill>
                  <a:srgbClr val="980000"/>
                </a:solidFill>
              </a:rPr>
              <a:t>Neural Network</a:t>
            </a:r>
            <a:endParaRPr b="1">
              <a:solidFill>
                <a:srgbClr val="980000"/>
              </a:solidFill>
            </a:endParaRPr>
          </a:p>
        </p:txBody>
      </p:sp>
      <p:pic>
        <p:nvPicPr>
          <p:cNvPr id="194" name="Google Shape;194;p34"/>
          <p:cNvPicPr preferRelativeResize="0"/>
          <p:nvPr/>
        </p:nvPicPr>
        <p:blipFill>
          <a:blip r:embed="rId3">
            <a:alphaModFix/>
          </a:blip>
          <a:stretch>
            <a:fillRect/>
          </a:stretch>
        </p:blipFill>
        <p:spPr>
          <a:xfrm>
            <a:off x="311700" y="254450"/>
            <a:ext cx="1846050" cy="1846050"/>
          </a:xfrm>
          <a:prstGeom prst="rect">
            <a:avLst/>
          </a:prstGeom>
          <a:noFill/>
          <a:ln>
            <a:noFill/>
          </a:ln>
        </p:spPr>
      </p:pic>
      <p:pic>
        <p:nvPicPr>
          <p:cNvPr id="195" name="Google Shape;195;p34"/>
          <p:cNvPicPr preferRelativeResize="0"/>
          <p:nvPr/>
        </p:nvPicPr>
        <p:blipFill>
          <a:blip r:embed="rId4">
            <a:alphaModFix/>
          </a:blip>
          <a:stretch>
            <a:fillRect/>
          </a:stretch>
        </p:blipFill>
        <p:spPr>
          <a:xfrm>
            <a:off x="4023675" y="2374700"/>
            <a:ext cx="3193225" cy="2700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422550" y="398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a:t>
            </a:r>
            <a:endParaRPr/>
          </a:p>
        </p:txBody>
      </p:sp>
      <p:sp>
        <p:nvSpPr>
          <p:cNvPr id="201" name="Google Shape;201;p35"/>
          <p:cNvSpPr txBox="1"/>
          <p:nvPr>
            <p:ph idx="1" type="body"/>
          </p:nvPr>
        </p:nvSpPr>
        <p:spPr>
          <a:xfrm>
            <a:off x="422550" y="11064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Identified features to be encoded in frequency encoding and one-hot encoding. </a:t>
            </a:r>
            <a:endParaRPr/>
          </a:p>
          <a:p>
            <a:pPr indent="-342900" lvl="0" marL="457200" rtl="0" algn="l">
              <a:spcBef>
                <a:spcPts val="0"/>
              </a:spcBef>
              <a:spcAft>
                <a:spcPts val="0"/>
              </a:spcAft>
              <a:buSzPts val="1800"/>
              <a:buChar char="●"/>
            </a:pPr>
            <a:r>
              <a:rPr lang="en"/>
              <a:t>Labelled all features as 'category' , except for 'MachineIdentifier' and 'HasDetections' which are </a:t>
            </a:r>
            <a:r>
              <a:rPr lang="en"/>
              <a:t>labeled</a:t>
            </a:r>
            <a:r>
              <a:rPr lang="en"/>
              <a:t> as 'str' and 'int8' respectively, and saved them in dictionary. </a:t>
            </a:r>
            <a:endParaRPr/>
          </a:p>
          <a:p>
            <a:pPr indent="-342900" lvl="0" marL="457200" rtl="0" algn="l">
              <a:spcBef>
                <a:spcPts val="0"/>
              </a:spcBef>
              <a:spcAft>
                <a:spcPts val="0"/>
              </a:spcAft>
              <a:buSzPts val="1800"/>
              <a:buChar char="●"/>
            </a:pPr>
            <a:r>
              <a:rPr lang="en"/>
              <a:t>Loaded the train.csv file and took  sample rows of size 2000000 from 8921483 rows.</a:t>
            </a:r>
            <a:endParaRPr/>
          </a:p>
          <a:p>
            <a:pPr indent="-342900" lvl="0" marL="457200" rtl="0" algn="l">
              <a:spcBef>
                <a:spcPts val="0"/>
              </a:spcBef>
              <a:spcAft>
                <a:spcPts val="0"/>
              </a:spcAft>
              <a:buSzPts val="1800"/>
              <a:buChar char="●"/>
            </a:pPr>
            <a:r>
              <a:rPr lang="en"/>
              <a:t>Encoded all the categories from the sample rows either in frequency or in one-hot encoding.</a:t>
            </a:r>
            <a:endParaRPr/>
          </a:p>
          <a:p>
            <a:pPr indent="0" lvl="0" marL="91440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Loading CSV file and taking sample</a:t>
            </a:r>
            <a:endParaRPr sz="2400"/>
          </a:p>
        </p:txBody>
      </p:sp>
      <p:pic>
        <p:nvPicPr>
          <p:cNvPr id="207" name="Google Shape;207;p36"/>
          <p:cNvPicPr preferRelativeResize="0"/>
          <p:nvPr/>
        </p:nvPicPr>
        <p:blipFill>
          <a:blip r:embed="rId3">
            <a:alphaModFix/>
          </a:blip>
          <a:stretch>
            <a:fillRect/>
          </a:stretch>
        </p:blipFill>
        <p:spPr>
          <a:xfrm>
            <a:off x="1017050" y="1236625"/>
            <a:ext cx="7334250" cy="3695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Encoding</a:t>
            </a:r>
            <a:endParaRPr/>
          </a:p>
        </p:txBody>
      </p:sp>
      <p:pic>
        <p:nvPicPr>
          <p:cNvPr id="213" name="Google Shape;213;p37"/>
          <p:cNvPicPr preferRelativeResize="0"/>
          <p:nvPr/>
        </p:nvPicPr>
        <p:blipFill>
          <a:blip r:embed="rId3">
            <a:alphaModFix/>
          </a:blip>
          <a:stretch>
            <a:fillRect/>
          </a:stretch>
        </p:blipFill>
        <p:spPr>
          <a:xfrm>
            <a:off x="1671050" y="1712675"/>
            <a:ext cx="5379100" cy="2370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One-Hot</a:t>
            </a:r>
            <a:r>
              <a:rPr lang="en"/>
              <a:t> Encoding</a:t>
            </a:r>
            <a:endParaRPr/>
          </a:p>
        </p:txBody>
      </p:sp>
      <p:pic>
        <p:nvPicPr>
          <p:cNvPr id="219" name="Google Shape;219;p38"/>
          <p:cNvPicPr preferRelativeResize="0"/>
          <p:nvPr/>
        </p:nvPicPr>
        <p:blipFill>
          <a:blip r:embed="rId3">
            <a:alphaModFix/>
          </a:blip>
          <a:stretch>
            <a:fillRect/>
          </a:stretch>
        </p:blipFill>
        <p:spPr>
          <a:xfrm>
            <a:off x="1626725" y="1017725"/>
            <a:ext cx="4936871" cy="4125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422550" y="398975"/>
            <a:ext cx="8520600" cy="572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
                <a:highlight>
                  <a:srgbClr val="FFFFFF"/>
                </a:highlight>
              </a:rPr>
              <a:t>Build and Train Network</a:t>
            </a:r>
            <a:endParaRPr>
              <a:highlight>
                <a:srgbClr val="FFFFFF"/>
              </a:highlight>
            </a:endParaRPr>
          </a:p>
          <a:p>
            <a:pPr indent="0" lvl="0" marL="0" rtl="0" algn="l">
              <a:spcBef>
                <a:spcPts val="0"/>
              </a:spcBef>
              <a:spcAft>
                <a:spcPts val="0"/>
              </a:spcAft>
              <a:buNone/>
            </a:pPr>
            <a:r>
              <a:rPr lang="en"/>
              <a:t> </a:t>
            </a:r>
            <a:endParaRPr/>
          </a:p>
        </p:txBody>
      </p:sp>
      <p:sp>
        <p:nvSpPr>
          <p:cNvPr id="225" name="Google Shape;225;p39"/>
          <p:cNvSpPr txBox="1"/>
          <p:nvPr>
            <p:ph idx="1" type="body"/>
          </p:nvPr>
        </p:nvSpPr>
        <p:spPr>
          <a:xfrm>
            <a:off x="422550" y="11064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highlight>
                  <a:srgbClr val="FFFFFF"/>
                </a:highlight>
              </a:rPr>
              <a:t>Built a 3 layer fully connected network with 100 neurons on each hidden layer.</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Used:</a:t>
            </a:r>
            <a:r>
              <a:rPr lang="en" u="sng">
                <a:solidFill>
                  <a:schemeClr val="dk1"/>
                </a:solidFill>
                <a:highlight>
                  <a:srgbClr val="FFFFFF"/>
                </a:highlight>
              </a:rPr>
              <a:t>ReLU activation,</a:t>
            </a:r>
            <a:r>
              <a:rPr lang="en">
                <a:solidFill>
                  <a:schemeClr val="dk1"/>
                </a:solidFill>
                <a:highlight>
                  <a:srgbClr val="FFFFFF"/>
                </a:highlight>
              </a:rPr>
              <a:t> </a:t>
            </a:r>
            <a:r>
              <a:rPr lang="en" u="sng">
                <a:solidFill>
                  <a:schemeClr val="dk1"/>
                </a:solidFill>
                <a:highlight>
                  <a:srgbClr val="FFFFFF"/>
                </a:highlight>
              </a:rPr>
              <a:t>Batch Normalization</a:t>
            </a:r>
            <a:r>
              <a:rPr lang="en">
                <a:solidFill>
                  <a:schemeClr val="dk1"/>
                </a:solidFill>
                <a:highlight>
                  <a:srgbClr val="FFFFFF"/>
                </a:highlight>
              </a:rPr>
              <a:t>, </a:t>
            </a:r>
            <a:r>
              <a:rPr lang="en" u="sng">
                <a:solidFill>
                  <a:schemeClr val="dk1"/>
                </a:solidFill>
                <a:highlight>
                  <a:srgbClr val="FFFFFF"/>
                </a:highlight>
              </a:rPr>
              <a:t>40% Dropout</a:t>
            </a:r>
            <a:r>
              <a:rPr lang="en">
                <a:solidFill>
                  <a:schemeClr val="dk1"/>
                </a:solidFill>
                <a:highlight>
                  <a:srgbClr val="FFFFFF"/>
                </a:highlight>
              </a:rPr>
              <a:t>, </a:t>
            </a:r>
            <a:r>
              <a:rPr lang="en" u="sng">
                <a:solidFill>
                  <a:schemeClr val="dk1"/>
                </a:solidFill>
                <a:highlight>
                  <a:srgbClr val="FFFFFF"/>
                </a:highlight>
              </a:rPr>
              <a:t>Adam Optimizer</a:t>
            </a:r>
            <a:r>
              <a:rPr lang="en">
                <a:solidFill>
                  <a:schemeClr val="dk1"/>
                </a:solidFill>
                <a:highlight>
                  <a:srgbClr val="FFFFFF"/>
                </a:highlight>
              </a:rPr>
              <a:t>, and </a:t>
            </a:r>
            <a:r>
              <a:rPr lang="en" u="sng">
                <a:solidFill>
                  <a:schemeClr val="dk1"/>
                </a:solidFill>
                <a:highlight>
                  <a:srgbClr val="FFFFFF"/>
                </a:highlight>
              </a:rPr>
              <a:t>Decaying Learning Rate</a:t>
            </a:r>
            <a:endParaRPr u="sng">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u="sng">
                <a:solidFill>
                  <a:schemeClr val="dk1"/>
                </a:solidFill>
                <a:highlight>
                  <a:srgbClr val="FFFFFF"/>
                </a:highlight>
              </a:rPr>
              <a:t>Cross Entropy</a:t>
            </a:r>
            <a:r>
              <a:rPr lang="en">
                <a:solidFill>
                  <a:schemeClr val="dk1"/>
                </a:solidFill>
                <a:highlight>
                  <a:srgbClr val="FFFFFF"/>
                </a:highlight>
              </a:rPr>
              <a:t> is also used</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Called a custom Keras callback after each epoch to display the current AUC and continually save the best model.</a:t>
            </a:r>
            <a:endParaRPr>
              <a:solidFill>
                <a:schemeClr val="dk1"/>
              </a:solidFill>
              <a:highlight>
                <a:srgbClr val="FFFFFF"/>
              </a:highlight>
            </a:endParaRPr>
          </a:p>
          <a:p>
            <a:pPr indent="0" lvl="0" marL="1371600" rtl="0" algn="l">
              <a:spcBef>
                <a:spcPts val="1600"/>
              </a:spcBef>
              <a:spcAft>
                <a:spcPts val="0"/>
              </a:spcAft>
              <a:buNone/>
            </a:pPr>
            <a:r>
              <a:t/>
            </a:r>
            <a:endParaRPr>
              <a:solidFill>
                <a:schemeClr val="dk1"/>
              </a:solidFill>
              <a:highlight>
                <a:srgbClr val="FFFFFF"/>
              </a:highlight>
            </a:endParaRPr>
          </a:p>
          <a:p>
            <a:pPr indent="0" lvl="0" marL="1371600" rtl="0" algn="l">
              <a:spcBef>
                <a:spcPts val="1600"/>
              </a:spcBef>
              <a:spcAft>
                <a:spcPts val="0"/>
              </a:spcAft>
              <a:buNone/>
            </a:pPr>
            <a:r>
              <a:t/>
            </a:r>
            <a:endParaRPr>
              <a:solidFill>
                <a:schemeClr val="dk1"/>
              </a:solidFill>
              <a:highlight>
                <a:srgbClr val="FFFFFF"/>
              </a:highlight>
            </a:endParaRPr>
          </a:p>
          <a:p>
            <a:pPr indent="0" lvl="0" marL="1371600" rtl="0" algn="l">
              <a:spcBef>
                <a:spcPts val="1600"/>
              </a:spcBef>
              <a:spcAft>
                <a:spcPts val="1600"/>
              </a:spcAft>
              <a:buNone/>
            </a:pPr>
            <a:r>
              <a:t/>
            </a:r>
            <a:endParaRPr sz="1050">
              <a:solidFill>
                <a:schemeClr val="dk1"/>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Google Shape;230;p40"/>
          <p:cNvPicPr preferRelativeResize="0"/>
          <p:nvPr/>
        </p:nvPicPr>
        <p:blipFill>
          <a:blip r:embed="rId3">
            <a:alphaModFix/>
          </a:blip>
          <a:stretch>
            <a:fillRect/>
          </a:stretch>
        </p:blipFill>
        <p:spPr>
          <a:xfrm>
            <a:off x="1227650" y="0"/>
            <a:ext cx="6315075" cy="472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41"/>
          <p:cNvPicPr preferRelativeResize="0"/>
          <p:nvPr/>
        </p:nvPicPr>
        <p:blipFill>
          <a:blip r:embed="rId3">
            <a:alphaModFix/>
          </a:blip>
          <a:stretch>
            <a:fillRect/>
          </a:stretch>
        </p:blipFill>
        <p:spPr>
          <a:xfrm>
            <a:off x="748825" y="152400"/>
            <a:ext cx="7646341"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project we were able to be part of a challenge on kaggle. The aim of this </a:t>
            </a:r>
            <a:r>
              <a:rPr lang="en"/>
              <a:t>challenge</a:t>
            </a:r>
            <a:r>
              <a:rPr lang="en"/>
              <a:t> was to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rot="323537">
            <a:off x="2137825" y="1818350"/>
            <a:ext cx="5695948" cy="2932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 Test.csv</a:t>
            </a:r>
            <a:endParaRPr/>
          </a:p>
        </p:txBody>
      </p:sp>
      <p:sp>
        <p:nvSpPr>
          <p:cNvPr id="241" name="Google Shape;24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highlight>
                  <a:srgbClr val="FFFFFF"/>
                </a:highlight>
              </a:rPr>
              <a:t> Load in test.csv by chunks and predict by chunks</a:t>
            </a:r>
            <a:endParaRPr/>
          </a:p>
        </p:txBody>
      </p:sp>
      <p:pic>
        <p:nvPicPr>
          <p:cNvPr id="242" name="Google Shape;242;p42"/>
          <p:cNvPicPr preferRelativeResize="0"/>
          <p:nvPr/>
        </p:nvPicPr>
        <p:blipFill>
          <a:blip r:embed="rId3">
            <a:alphaModFix/>
          </a:blip>
          <a:stretch>
            <a:fillRect/>
          </a:stretch>
        </p:blipFill>
        <p:spPr>
          <a:xfrm>
            <a:off x="1030900" y="1564075"/>
            <a:ext cx="5509324" cy="341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Accuracy</a:t>
            </a:r>
            <a:endParaRPr/>
          </a:p>
        </p:txBody>
      </p:sp>
      <p:sp>
        <p:nvSpPr>
          <p:cNvPr id="248" name="Google Shape;24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highlight>
                  <a:srgbClr val="FFFFFF"/>
                </a:highlight>
              </a:rPr>
              <a:t>Our validation AUC was 0.703.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2"/>
                </a:solidFill>
              </a:rPr>
              <a:t>Memory Utilization</a:t>
            </a:r>
            <a:endParaRPr>
              <a:solidFill>
                <a:schemeClr val="dk2"/>
              </a:solidFill>
            </a:endParaRPr>
          </a:p>
          <a:p>
            <a:pPr indent="0" lvl="0" marL="0" rtl="0" algn="l">
              <a:spcBef>
                <a:spcPts val="1600"/>
              </a:spcBef>
              <a:spcAft>
                <a:spcPts val="0"/>
              </a:spcAft>
              <a:buNone/>
            </a:pPr>
            <a:r>
              <a:t/>
            </a:r>
            <a:endParaRPr/>
          </a:p>
        </p:txBody>
      </p:sp>
      <p:sp>
        <p:nvSpPr>
          <p:cNvPr id="254" name="Google Shape;25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Loading the test.csv file directly and testing </a:t>
            </a:r>
            <a:r>
              <a:rPr lang="en"/>
              <a:t>heavily</a:t>
            </a:r>
            <a:r>
              <a:rPr lang="en"/>
              <a:t> used memory and we needed to load and predict by chunks. It still needed a lot of available RAM though.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2"/>
                </a:solidFill>
              </a:rPr>
              <a:t>Run Time</a:t>
            </a:r>
            <a:endParaRPr>
              <a:solidFill>
                <a:schemeClr val="dk2"/>
              </a:solidFill>
            </a:endParaRPr>
          </a:p>
          <a:p>
            <a:pPr indent="0" lvl="0" marL="0" rtl="0" algn="l">
              <a:spcBef>
                <a:spcPts val="1600"/>
              </a:spcBef>
              <a:spcAft>
                <a:spcPts val="0"/>
              </a:spcAft>
              <a:buNone/>
            </a:pPr>
            <a:r>
              <a:t/>
            </a:r>
            <a:endParaRPr/>
          </a:p>
        </p:txBody>
      </p:sp>
      <p:sp>
        <p:nvSpPr>
          <p:cNvPr id="260" name="Google Shape;26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600">
                <a:solidFill>
                  <a:schemeClr val="dk1"/>
                </a:solidFill>
              </a:rPr>
              <a:t>The algorithm took around</a:t>
            </a:r>
            <a:r>
              <a:rPr b="1" lang="en" sz="1600">
                <a:solidFill>
                  <a:schemeClr val="dk1"/>
                </a:solidFill>
              </a:rPr>
              <a:t> </a:t>
            </a:r>
            <a:r>
              <a:rPr b="1" lang="en" sz="1600">
                <a:solidFill>
                  <a:schemeClr val="dk1"/>
                </a:solidFill>
                <a:highlight>
                  <a:schemeClr val="lt1"/>
                </a:highlight>
              </a:rPr>
              <a:t>4336.7</a:t>
            </a:r>
            <a:r>
              <a:rPr lang="en" sz="1600">
                <a:solidFill>
                  <a:schemeClr val="dk1"/>
                </a:solidFill>
                <a:highlight>
                  <a:schemeClr val="lt1"/>
                </a:highlight>
              </a:rPr>
              <a:t> </a:t>
            </a:r>
            <a:r>
              <a:rPr b="1" lang="en" sz="1600">
                <a:solidFill>
                  <a:schemeClr val="dk1"/>
                </a:solidFill>
                <a:highlight>
                  <a:schemeClr val="lt1"/>
                </a:highlight>
              </a:rPr>
              <a:t>seconds </a:t>
            </a:r>
            <a:r>
              <a:rPr lang="en" sz="1600">
                <a:solidFill>
                  <a:schemeClr val="dk1"/>
                </a:solidFill>
                <a:highlight>
                  <a:schemeClr val="lt1"/>
                </a:highlight>
              </a:rPr>
              <a:t>which is around 1 hour and 12 minutes.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66" name="Google Shape;26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is always a </a:t>
            </a:r>
            <a:r>
              <a:rPr lang="en"/>
              <a:t>tradeoff</a:t>
            </a:r>
            <a:r>
              <a:rPr lang="en"/>
              <a:t> when we choose different machine learning </a:t>
            </a:r>
            <a:r>
              <a:rPr lang="en"/>
              <a:t>algorithms in order to carry out our training and testing. It is obvious that there are challenges associated to machine learning algorithms. The main challenges or the so called concerns are memory usage, the time it takes to run and the accuracy that the gives.</a:t>
            </a:r>
            <a:endParaRPr/>
          </a:p>
          <a:p>
            <a:pPr indent="-342900" lvl="0" marL="457200" rtl="0" algn="l">
              <a:spcBef>
                <a:spcPts val="0"/>
              </a:spcBef>
              <a:spcAft>
                <a:spcPts val="0"/>
              </a:spcAft>
              <a:buSzPts val="1800"/>
              <a:buChar char="●"/>
            </a:pPr>
            <a:r>
              <a:rPr lang="en"/>
              <a:t> The results of this project also witnesses that. This is because when the first algorithm tries to prioritize memory, the run time has become greater compared to using the later algorithm which uses Neural networks having smaller runtime compared to the first one.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72" name="Google Shape;272;p47"/>
          <p:cNvSpPr txBox="1"/>
          <p:nvPr>
            <p:ph idx="1" type="body"/>
          </p:nvPr>
        </p:nvSpPr>
        <p:spPr>
          <a:xfrm>
            <a:off x="311700" y="1152475"/>
            <a:ext cx="8520600" cy="386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Now that we have a much better understanding of the commonly used approaches to solve Microsoft Malware </a:t>
            </a:r>
            <a:r>
              <a:rPr lang="en"/>
              <a:t>Prediction</a:t>
            </a:r>
            <a:r>
              <a:rPr lang="en"/>
              <a:t> challenge, we will try to apply other machine learning </a:t>
            </a:r>
            <a:r>
              <a:rPr lang="en"/>
              <a:t>algorithms</a:t>
            </a:r>
            <a:r>
              <a:rPr lang="en"/>
              <a:t> and improve the scores.</a:t>
            </a:r>
            <a:endParaRPr/>
          </a:p>
          <a:p>
            <a:pPr indent="-342900" lvl="0" marL="457200" rtl="0" algn="l">
              <a:spcBef>
                <a:spcPts val="0"/>
              </a:spcBef>
              <a:spcAft>
                <a:spcPts val="0"/>
              </a:spcAft>
              <a:buSzPts val="1800"/>
              <a:buChar char="●"/>
            </a:pPr>
            <a:r>
              <a:rPr lang="en"/>
              <a:t>Takeaways from the project:</a:t>
            </a:r>
            <a:endParaRPr/>
          </a:p>
          <a:p>
            <a:pPr indent="0" lvl="0" marL="457200" rtl="0" algn="l">
              <a:spcBef>
                <a:spcPts val="1600"/>
              </a:spcBef>
              <a:spcAft>
                <a:spcPts val="0"/>
              </a:spcAft>
              <a:buNone/>
            </a:pPr>
            <a:r>
              <a:rPr lang="en"/>
              <a:t>    -  How to handle </a:t>
            </a:r>
            <a:r>
              <a:rPr lang="en"/>
              <a:t>categories</a:t>
            </a:r>
            <a:r>
              <a:rPr lang="en"/>
              <a:t> during preprocessing (Frequency/OH Encoding)</a:t>
            </a:r>
            <a:endParaRPr/>
          </a:p>
          <a:p>
            <a:pPr indent="0" lvl="0" marL="457200" rtl="0" algn="l">
              <a:spcBef>
                <a:spcPts val="1600"/>
              </a:spcBef>
              <a:spcAft>
                <a:spcPts val="0"/>
              </a:spcAft>
              <a:buNone/>
            </a:pPr>
            <a:r>
              <a:rPr lang="en"/>
              <a:t>    -  How to wisely and efficiently use training and testing datasets.</a:t>
            </a:r>
            <a:endParaRPr/>
          </a:p>
          <a:p>
            <a:pPr indent="0" lvl="0" marL="457200" rtl="0" algn="l">
              <a:spcBef>
                <a:spcPts val="1600"/>
              </a:spcBef>
              <a:spcAft>
                <a:spcPts val="0"/>
              </a:spcAft>
              <a:buNone/>
            </a:pPr>
            <a:r>
              <a:rPr lang="en"/>
              <a:t>    -  How to apply ML algorithms on problems, such as LBM and NN.</a:t>
            </a:r>
            <a:endParaRPr/>
          </a:p>
          <a:p>
            <a:pPr indent="0" lvl="0" marL="457200" rtl="0" algn="l">
              <a:spcBef>
                <a:spcPts val="1600"/>
              </a:spcBef>
              <a:spcAft>
                <a:spcPts val="1600"/>
              </a:spcAft>
              <a:buNone/>
            </a:pP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80000"/>
                </a:solidFill>
              </a:rPr>
              <a:t>Content</a:t>
            </a:r>
            <a:endParaRPr b="1" sz="3000">
              <a:solidFill>
                <a:srgbClr val="980000"/>
              </a:solidFill>
            </a:endParaRPr>
          </a:p>
        </p:txBody>
      </p:sp>
      <p:sp>
        <p:nvSpPr>
          <p:cNvPr id="80" name="Google Shape;80;p16"/>
          <p:cNvSpPr txBox="1"/>
          <p:nvPr>
            <p:ph idx="1" type="body"/>
          </p:nvPr>
        </p:nvSpPr>
        <p:spPr>
          <a:xfrm>
            <a:off x="402575"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highlight>
                <a:srgbClr val="FFFFFF"/>
              </a:highlight>
            </a:endParaRPr>
          </a:p>
          <a:p>
            <a:pPr indent="-393700" lvl="0" marL="457200" rtl="0" algn="l">
              <a:lnSpc>
                <a:spcPct val="150000"/>
              </a:lnSpc>
              <a:spcBef>
                <a:spcPts val="1600"/>
              </a:spcBef>
              <a:spcAft>
                <a:spcPts val="0"/>
              </a:spcAft>
              <a:buClr>
                <a:schemeClr val="dk1"/>
              </a:buClr>
              <a:buSzPts val="2600"/>
              <a:buChar char="●"/>
            </a:pPr>
            <a:r>
              <a:rPr lang="en" sz="2600">
                <a:solidFill>
                  <a:schemeClr val="dk1"/>
                </a:solidFill>
                <a:highlight>
                  <a:srgbClr val="FFFFFF"/>
                </a:highlight>
              </a:rPr>
              <a:t>Machine learning techniques used</a:t>
            </a:r>
            <a:endParaRPr sz="2600">
              <a:solidFill>
                <a:schemeClr val="dk1"/>
              </a:solidFill>
              <a:highlight>
                <a:srgbClr val="FFFFFF"/>
              </a:highlight>
            </a:endParaRPr>
          </a:p>
          <a:p>
            <a:pPr indent="-393700" lvl="0" marL="457200" rtl="0" algn="l">
              <a:lnSpc>
                <a:spcPct val="150000"/>
              </a:lnSpc>
              <a:spcBef>
                <a:spcPts val="1600"/>
              </a:spcBef>
              <a:spcAft>
                <a:spcPts val="0"/>
              </a:spcAft>
              <a:buClr>
                <a:schemeClr val="dk1"/>
              </a:buClr>
              <a:buSzPts val="2600"/>
              <a:buChar char="●"/>
            </a:pPr>
            <a:r>
              <a:rPr lang="en" sz="2600">
                <a:solidFill>
                  <a:schemeClr val="dk1"/>
                </a:solidFill>
                <a:highlight>
                  <a:srgbClr val="FFFFFF"/>
                </a:highlight>
              </a:rPr>
              <a:t>Applying machine learning techniques</a:t>
            </a:r>
            <a:endParaRPr sz="2600">
              <a:solidFill>
                <a:schemeClr val="dk1"/>
              </a:solidFill>
              <a:highlight>
                <a:srgbClr val="FFFFFF"/>
              </a:highlight>
            </a:endParaRPr>
          </a:p>
          <a:p>
            <a:pPr indent="-393700" lvl="0" marL="457200" rtl="0" algn="l">
              <a:lnSpc>
                <a:spcPct val="150000"/>
              </a:lnSpc>
              <a:spcBef>
                <a:spcPts val="0"/>
              </a:spcBef>
              <a:spcAft>
                <a:spcPts val="0"/>
              </a:spcAft>
              <a:buClr>
                <a:schemeClr val="dk1"/>
              </a:buClr>
              <a:buSzPts val="2600"/>
              <a:buChar char="●"/>
            </a:pPr>
            <a:r>
              <a:rPr lang="en" sz="2600">
                <a:solidFill>
                  <a:schemeClr val="dk1"/>
                </a:solidFill>
                <a:highlight>
                  <a:srgbClr val="FFFFFF"/>
                </a:highlight>
              </a:rPr>
              <a:t>Presenting results</a:t>
            </a:r>
            <a:endParaRPr sz="2600">
              <a:solidFill>
                <a:schemeClr val="dk1"/>
              </a:solidFill>
              <a:highlight>
                <a:srgbClr val="FFFFFF"/>
              </a:highlight>
            </a:endParaRPr>
          </a:p>
          <a:p>
            <a:pPr indent="-393700" lvl="0" marL="457200" rtl="0" algn="l">
              <a:lnSpc>
                <a:spcPct val="150000"/>
              </a:lnSpc>
              <a:spcBef>
                <a:spcPts val="0"/>
              </a:spcBef>
              <a:spcAft>
                <a:spcPts val="0"/>
              </a:spcAft>
              <a:buClr>
                <a:schemeClr val="dk1"/>
              </a:buClr>
              <a:buSzPts val="2600"/>
              <a:buChar char="●"/>
            </a:pPr>
            <a:r>
              <a:rPr lang="en" sz="2600">
                <a:solidFill>
                  <a:schemeClr val="dk1"/>
                </a:solidFill>
                <a:highlight>
                  <a:srgbClr val="FFFFFF"/>
                </a:highlight>
              </a:rPr>
              <a:t>Conclusion</a:t>
            </a:r>
            <a:endParaRPr sz="2600">
              <a:solidFill>
                <a:schemeClr val="dk1"/>
              </a:solidFill>
              <a:highlight>
                <a:srgbClr val="FFFFFF"/>
              </a:highlight>
            </a:endParaRPr>
          </a:p>
          <a:p>
            <a:pPr indent="-393700" lvl="0" marL="457200" rtl="0" algn="l">
              <a:lnSpc>
                <a:spcPct val="150000"/>
              </a:lnSpc>
              <a:spcBef>
                <a:spcPts val="0"/>
              </a:spcBef>
              <a:spcAft>
                <a:spcPts val="0"/>
              </a:spcAft>
              <a:buClr>
                <a:schemeClr val="dk1"/>
              </a:buClr>
              <a:buSzPts val="2600"/>
              <a:buChar char="●"/>
            </a:pPr>
            <a:r>
              <a:rPr lang="en" sz="2600">
                <a:solidFill>
                  <a:schemeClr val="dk1"/>
                </a:solidFill>
                <a:highlight>
                  <a:srgbClr val="FFFFFF"/>
                </a:highlight>
              </a:rPr>
              <a:t>Future work</a:t>
            </a:r>
            <a:endParaRPr sz="2600">
              <a:solidFill>
                <a:schemeClr val="dk1"/>
              </a:solidFill>
              <a:highlight>
                <a:srgbClr val="FFFFFF"/>
              </a:highlight>
            </a:endParaRPr>
          </a:p>
        </p:txBody>
      </p:sp>
      <p:pic>
        <p:nvPicPr>
          <p:cNvPr id="81" name="Google Shape;81;p16"/>
          <p:cNvPicPr preferRelativeResize="0"/>
          <p:nvPr/>
        </p:nvPicPr>
        <p:blipFill>
          <a:blip r:embed="rId3">
            <a:alphaModFix/>
          </a:blip>
          <a:stretch>
            <a:fillRect/>
          </a:stretch>
        </p:blipFill>
        <p:spPr>
          <a:xfrm>
            <a:off x="6456188" y="152850"/>
            <a:ext cx="2466975" cy="184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Our Objectives </a:t>
            </a:r>
            <a:endParaRPr b="1">
              <a:solidFill>
                <a:srgbClr val="980000"/>
              </a:solidFill>
            </a:endParaRPr>
          </a:p>
        </p:txBody>
      </p:sp>
      <p:sp>
        <p:nvSpPr>
          <p:cNvPr id="87" name="Google Shape;87;p17"/>
          <p:cNvSpPr txBox="1"/>
          <p:nvPr>
            <p:ph idx="1" type="body"/>
          </p:nvPr>
        </p:nvSpPr>
        <p:spPr>
          <a:xfrm>
            <a:off x="158596" y="1240907"/>
            <a:ext cx="8520600" cy="3416400"/>
          </a:xfrm>
          <a:prstGeom prst="rect">
            <a:avLst/>
          </a:prstGeom>
        </p:spPr>
        <p:txBody>
          <a:bodyPr anchorCtr="0" anchor="t" bIns="91425" lIns="91425" spcFirstLastPara="1" rIns="91425" wrap="square" tIns="91425">
            <a:noAutofit/>
          </a:bodyPr>
          <a:lstStyle/>
          <a:p>
            <a:pPr indent="-387350" lvl="0" marL="457200" rtl="0" algn="just">
              <a:spcBef>
                <a:spcPts val="0"/>
              </a:spcBef>
              <a:spcAft>
                <a:spcPts val="0"/>
              </a:spcAft>
              <a:buSzPts val="2500"/>
              <a:buChar char="●"/>
            </a:pPr>
            <a:r>
              <a:rPr lang="en" sz="2500"/>
              <a:t>Analyze an already existing algorithms and codes and understand how people approached the challenge </a:t>
            </a:r>
            <a:endParaRPr sz="2500"/>
          </a:p>
          <a:p>
            <a:pPr indent="-387350" lvl="0" marL="457200" rtl="0" algn="just">
              <a:spcBef>
                <a:spcPts val="0"/>
              </a:spcBef>
              <a:spcAft>
                <a:spcPts val="0"/>
              </a:spcAft>
              <a:buSzPts val="2500"/>
              <a:buChar char="●"/>
            </a:pPr>
            <a:r>
              <a:rPr lang="en" sz="2500"/>
              <a:t>Analyze the solutions in terms of memory usage and time</a:t>
            </a:r>
            <a:endParaRPr sz="2500"/>
          </a:p>
          <a:p>
            <a:pPr indent="-387350" lvl="0" marL="457200" rtl="0" algn="just">
              <a:spcBef>
                <a:spcPts val="0"/>
              </a:spcBef>
              <a:spcAft>
                <a:spcPts val="0"/>
              </a:spcAft>
              <a:buSzPts val="2500"/>
              <a:buChar char="●"/>
            </a:pPr>
            <a:r>
              <a:rPr lang="en" sz="2500"/>
              <a:t>See if any parameters make a difference in the results</a:t>
            </a:r>
            <a:endParaRPr sz="25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402575" y="618800"/>
            <a:ext cx="8520600" cy="17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Machine Learning technique 1</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rPr b="1" lang="en">
                <a:solidFill>
                  <a:srgbClr val="980000"/>
                </a:solidFill>
              </a:rPr>
              <a:t>Light GBM</a:t>
            </a:r>
            <a:endParaRPr b="1">
              <a:solidFill>
                <a:srgbClr val="980000"/>
              </a:solidFill>
            </a:endParaRPr>
          </a:p>
        </p:txBody>
      </p:sp>
      <p:pic>
        <p:nvPicPr>
          <p:cNvPr id="93" name="Google Shape;93;p18"/>
          <p:cNvPicPr preferRelativeResize="0"/>
          <p:nvPr/>
        </p:nvPicPr>
        <p:blipFill>
          <a:blip r:embed="rId3">
            <a:alphaModFix/>
          </a:blip>
          <a:stretch>
            <a:fillRect/>
          </a:stretch>
        </p:blipFill>
        <p:spPr>
          <a:xfrm>
            <a:off x="311700" y="254450"/>
            <a:ext cx="1846050" cy="1846050"/>
          </a:xfrm>
          <a:prstGeom prst="rect">
            <a:avLst/>
          </a:prstGeom>
          <a:noFill/>
          <a:ln>
            <a:noFill/>
          </a:ln>
        </p:spPr>
      </p:pic>
      <p:pic>
        <p:nvPicPr>
          <p:cNvPr id="94" name="Google Shape;94;p18"/>
          <p:cNvPicPr preferRelativeResize="0"/>
          <p:nvPr/>
        </p:nvPicPr>
        <p:blipFill>
          <a:blip r:embed="rId4">
            <a:alphaModFix/>
          </a:blip>
          <a:stretch>
            <a:fillRect/>
          </a:stretch>
        </p:blipFill>
        <p:spPr>
          <a:xfrm>
            <a:off x="3014612" y="2935550"/>
            <a:ext cx="3296518" cy="184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rgbClr val="980000"/>
                </a:solidFill>
                <a:highlight>
                  <a:srgbClr val="FCFCFC"/>
                </a:highlight>
              </a:rPr>
              <a:t>LightGBM </a:t>
            </a:r>
            <a:endParaRPr b="1" sz="4300">
              <a:solidFill>
                <a:srgbClr val="980000"/>
              </a:solidFill>
            </a:endParaRPr>
          </a:p>
        </p:txBody>
      </p:sp>
      <p:sp>
        <p:nvSpPr>
          <p:cNvPr id="100" name="Google Shape;100;p19"/>
          <p:cNvSpPr txBox="1"/>
          <p:nvPr>
            <p:ph idx="1" type="body"/>
          </p:nvPr>
        </p:nvSpPr>
        <p:spPr>
          <a:xfrm>
            <a:off x="311700" y="1436675"/>
            <a:ext cx="8430600" cy="3132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404040"/>
                </a:solidFill>
                <a:highlight>
                  <a:srgbClr val="FCFCFC"/>
                </a:highlight>
              </a:rPr>
              <a:t>*</a:t>
            </a:r>
            <a:r>
              <a:rPr lang="en">
                <a:solidFill>
                  <a:srgbClr val="404040"/>
                </a:solidFill>
                <a:highlight>
                  <a:srgbClr val="FCFCFC"/>
                </a:highlight>
              </a:rPr>
              <a:t>is a gradient boosting framework that uses tree based learning algorithms.</a:t>
            </a:r>
            <a:endParaRPr>
              <a:solidFill>
                <a:srgbClr val="404040"/>
              </a:solidFill>
              <a:highlight>
                <a:srgbClr val="FCFCFC"/>
              </a:highlight>
            </a:endParaRPr>
          </a:p>
          <a:p>
            <a:pPr indent="0" lvl="0" marL="0" rtl="0" algn="ctr">
              <a:lnSpc>
                <a:spcPct val="100000"/>
              </a:lnSpc>
              <a:spcBef>
                <a:spcPts val="0"/>
              </a:spcBef>
              <a:spcAft>
                <a:spcPts val="0"/>
              </a:spcAft>
              <a:buNone/>
            </a:pPr>
            <a:r>
              <a:t/>
            </a:r>
            <a:endParaRPr>
              <a:solidFill>
                <a:srgbClr val="404040"/>
              </a:solidFill>
              <a:highlight>
                <a:srgbClr val="FCFCFC"/>
              </a:highlight>
            </a:endParaRPr>
          </a:p>
          <a:p>
            <a:pPr indent="0" lvl="0" marL="0" rtl="0" algn="ctr">
              <a:lnSpc>
                <a:spcPct val="100000"/>
              </a:lnSpc>
              <a:spcBef>
                <a:spcPts val="0"/>
              </a:spcBef>
              <a:spcAft>
                <a:spcPts val="0"/>
              </a:spcAft>
              <a:buNone/>
            </a:pPr>
            <a:r>
              <a:rPr lang="en">
                <a:solidFill>
                  <a:srgbClr val="404040"/>
                </a:solidFill>
                <a:highlight>
                  <a:srgbClr val="FCFCFC"/>
                </a:highlight>
              </a:rPr>
              <a:t>* It is designed to be distributed and efficient with the following advantages:</a:t>
            </a:r>
            <a:endParaRPr>
              <a:solidFill>
                <a:srgbClr val="404040"/>
              </a:solidFill>
              <a:highlight>
                <a:srgbClr val="FCFCFC"/>
              </a:highlight>
            </a:endParaRPr>
          </a:p>
          <a:p>
            <a:pPr indent="0" lvl="0" marL="0" rtl="0" algn="ctr">
              <a:lnSpc>
                <a:spcPct val="100000"/>
              </a:lnSpc>
              <a:spcBef>
                <a:spcPts val="0"/>
              </a:spcBef>
              <a:spcAft>
                <a:spcPts val="0"/>
              </a:spcAft>
              <a:buNone/>
            </a:pPr>
            <a:r>
              <a:t/>
            </a:r>
            <a:endParaRPr>
              <a:solidFill>
                <a:srgbClr val="404040"/>
              </a:solidFill>
              <a:highlight>
                <a:srgbClr val="FCFCFC"/>
              </a:highlight>
            </a:endParaRPr>
          </a:p>
          <a:p>
            <a:pPr indent="-342900" lvl="0" marL="685800" rtl="0" algn="l">
              <a:lnSpc>
                <a:spcPct val="163636"/>
              </a:lnSpc>
              <a:spcBef>
                <a:spcPts val="0"/>
              </a:spcBef>
              <a:spcAft>
                <a:spcPts val="0"/>
              </a:spcAft>
              <a:buClr>
                <a:srgbClr val="404040"/>
              </a:buClr>
              <a:buSzPts val="1800"/>
              <a:buChar char="●"/>
            </a:pPr>
            <a:r>
              <a:rPr lang="en">
                <a:solidFill>
                  <a:srgbClr val="404040"/>
                </a:solidFill>
                <a:highlight>
                  <a:srgbClr val="FCFCFC"/>
                </a:highlight>
              </a:rPr>
              <a:t>Faster training speed and higher efficiency.</a:t>
            </a:r>
            <a:endParaRPr>
              <a:solidFill>
                <a:srgbClr val="404040"/>
              </a:solidFill>
              <a:highlight>
                <a:srgbClr val="FCFCFC"/>
              </a:highlight>
            </a:endParaRPr>
          </a:p>
          <a:p>
            <a:pPr indent="-342900" lvl="0" marL="685800" rtl="0" algn="l">
              <a:lnSpc>
                <a:spcPct val="163636"/>
              </a:lnSpc>
              <a:spcBef>
                <a:spcPts val="0"/>
              </a:spcBef>
              <a:spcAft>
                <a:spcPts val="0"/>
              </a:spcAft>
              <a:buClr>
                <a:srgbClr val="404040"/>
              </a:buClr>
              <a:buSzPts val="1800"/>
              <a:buChar char="●"/>
            </a:pPr>
            <a:r>
              <a:rPr lang="en">
                <a:solidFill>
                  <a:srgbClr val="404040"/>
                </a:solidFill>
                <a:highlight>
                  <a:srgbClr val="FCFCFC"/>
                </a:highlight>
              </a:rPr>
              <a:t>Lower memory usage.</a:t>
            </a:r>
            <a:endParaRPr>
              <a:solidFill>
                <a:srgbClr val="404040"/>
              </a:solidFill>
              <a:highlight>
                <a:srgbClr val="FCFCFC"/>
              </a:highlight>
            </a:endParaRPr>
          </a:p>
          <a:p>
            <a:pPr indent="-342900" lvl="0" marL="685800" rtl="0" algn="l">
              <a:lnSpc>
                <a:spcPct val="163636"/>
              </a:lnSpc>
              <a:spcBef>
                <a:spcPts val="0"/>
              </a:spcBef>
              <a:spcAft>
                <a:spcPts val="0"/>
              </a:spcAft>
              <a:buClr>
                <a:srgbClr val="404040"/>
              </a:buClr>
              <a:buSzPts val="1800"/>
              <a:buChar char="●"/>
            </a:pPr>
            <a:r>
              <a:rPr lang="en">
                <a:solidFill>
                  <a:srgbClr val="404040"/>
                </a:solidFill>
                <a:highlight>
                  <a:srgbClr val="FCFCFC"/>
                </a:highlight>
              </a:rPr>
              <a:t>Better accuracy.</a:t>
            </a:r>
            <a:endParaRPr>
              <a:solidFill>
                <a:srgbClr val="404040"/>
              </a:solidFill>
              <a:highlight>
                <a:srgbClr val="FCFCFC"/>
              </a:highlight>
            </a:endParaRPr>
          </a:p>
          <a:p>
            <a:pPr indent="-342900" lvl="0" marL="685800" rtl="0" algn="l">
              <a:lnSpc>
                <a:spcPct val="163636"/>
              </a:lnSpc>
              <a:spcBef>
                <a:spcPts val="0"/>
              </a:spcBef>
              <a:spcAft>
                <a:spcPts val="0"/>
              </a:spcAft>
              <a:buClr>
                <a:srgbClr val="404040"/>
              </a:buClr>
              <a:buSzPts val="1800"/>
              <a:buChar char="●"/>
            </a:pPr>
            <a:r>
              <a:rPr lang="en">
                <a:solidFill>
                  <a:srgbClr val="404040"/>
                </a:solidFill>
                <a:highlight>
                  <a:srgbClr val="FCFCFC"/>
                </a:highlight>
              </a:rPr>
              <a:t>Support of parallel and GPU learning.</a:t>
            </a:r>
            <a:endParaRPr>
              <a:solidFill>
                <a:srgbClr val="404040"/>
              </a:solidFill>
              <a:highlight>
                <a:srgbClr val="FCFCFC"/>
              </a:highlight>
            </a:endParaRPr>
          </a:p>
          <a:p>
            <a:pPr indent="-342900" lvl="0" marL="685800" rtl="0" algn="l">
              <a:lnSpc>
                <a:spcPct val="163636"/>
              </a:lnSpc>
              <a:spcBef>
                <a:spcPts val="0"/>
              </a:spcBef>
              <a:spcAft>
                <a:spcPts val="0"/>
              </a:spcAft>
              <a:buClr>
                <a:srgbClr val="404040"/>
              </a:buClr>
              <a:buSzPts val="1800"/>
              <a:buChar char="●"/>
            </a:pPr>
            <a:r>
              <a:rPr lang="en">
                <a:solidFill>
                  <a:srgbClr val="404040"/>
                </a:solidFill>
                <a:highlight>
                  <a:srgbClr val="FCFCFC"/>
                </a:highlight>
              </a:rPr>
              <a:t>Capable of handling large-scale data.</a:t>
            </a:r>
            <a:endParaRPr>
              <a:solidFill>
                <a:srgbClr val="404040"/>
              </a:solidFill>
              <a:highlight>
                <a:srgbClr val="FCFCFC"/>
              </a:highlight>
            </a:endParaRPr>
          </a:p>
          <a:p>
            <a:pPr indent="0" lvl="0" marL="0" rtl="0" algn="l">
              <a:spcBef>
                <a:spcPts val="3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452027" y="0"/>
            <a:ext cx="8239945"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just">
              <a:lnSpc>
                <a:spcPct val="150000"/>
              </a:lnSpc>
              <a:spcBef>
                <a:spcPts val="0"/>
              </a:spcBef>
              <a:spcAft>
                <a:spcPts val="0"/>
              </a:spcAft>
              <a:buSzPts val="1900"/>
              <a:buChar char="●"/>
            </a:pPr>
            <a:r>
              <a:rPr lang="en" sz="1900"/>
              <a:t>Cleaning data- </a:t>
            </a:r>
            <a:endParaRPr sz="1900"/>
          </a:p>
          <a:p>
            <a:pPr indent="0" lvl="0" marL="457200" rtl="0" algn="just">
              <a:lnSpc>
                <a:spcPct val="150000"/>
              </a:lnSpc>
              <a:spcBef>
                <a:spcPts val="1600"/>
              </a:spcBef>
              <a:spcAft>
                <a:spcPts val="0"/>
              </a:spcAft>
              <a:buNone/>
            </a:pPr>
            <a:r>
              <a:rPr lang="en" sz="1900"/>
              <a:t>Mostly missing feature, too skewed and highly correlated features.</a:t>
            </a:r>
            <a:endParaRPr sz="1900"/>
          </a:p>
          <a:p>
            <a:pPr indent="-349250" lvl="0" marL="457200" rtl="0" algn="just">
              <a:lnSpc>
                <a:spcPct val="150000"/>
              </a:lnSpc>
              <a:spcBef>
                <a:spcPts val="1600"/>
              </a:spcBef>
              <a:spcAft>
                <a:spcPts val="0"/>
              </a:spcAft>
              <a:buSzPts val="1900"/>
              <a:buChar char="●"/>
            </a:pPr>
            <a:r>
              <a:rPr lang="en" sz="1900"/>
              <a:t>Removing less </a:t>
            </a:r>
            <a:r>
              <a:rPr lang="en" sz="1900"/>
              <a:t>important</a:t>
            </a:r>
            <a:r>
              <a:rPr lang="en" sz="1900"/>
              <a:t> </a:t>
            </a:r>
            <a:r>
              <a:rPr lang="en" sz="1900"/>
              <a:t>columns</a:t>
            </a:r>
            <a:r>
              <a:rPr lang="en" sz="1900"/>
              <a:t> like too skewed or already represented or datas with less </a:t>
            </a:r>
            <a:r>
              <a:rPr lang="en" sz="1900"/>
              <a:t>actual</a:t>
            </a:r>
            <a:r>
              <a:rPr lang="en" sz="1900"/>
              <a:t> values</a:t>
            </a:r>
            <a:endParaRPr sz="1900"/>
          </a:p>
          <a:p>
            <a:pPr indent="-349250" lvl="0" marL="457200" rtl="0" algn="just">
              <a:lnSpc>
                <a:spcPct val="150000"/>
              </a:lnSpc>
              <a:spcBef>
                <a:spcPts val="0"/>
              </a:spcBef>
              <a:spcAft>
                <a:spcPts val="0"/>
              </a:spcAft>
              <a:buSzPts val="1900"/>
              <a:buChar char="●"/>
            </a:pPr>
            <a:r>
              <a:rPr lang="en" sz="1900"/>
              <a:t>Since we have strings as a category we had to use encoding methods to encode those values</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